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2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3"/>
  </p:notesMasterIdLst>
  <p:sldIdLst>
    <p:sldId id="385" r:id="rId2"/>
    <p:sldId id="363" r:id="rId3"/>
    <p:sldId id="262" r:id="rId4"/>
    <p:sldId id="364" r:id="rId5"/>
    <p:sldId id="263" r:id="rId6"/>
    <p:sldId id="350" r:id="rId7"/>
    <p:sldId id="360" r:id="rId8"/>
    <p:sldId id="378" r:id="rId9"/>
    <p:sldId id="361" r:id="rId10"/>
    <p:sldId id="325" r:id="rId11"/>
    <p:sldId id="330" r:id="rId12"/>
    <p:sldId id="379" r:id="rId13"/>
    <p:sldId id="377" r:id="rId14"/>
    <p:sldId id="380" r:id="rId15"/>
    <p:sldId id="381" r:id="rId16"/>
    <p:sldId id="382" r:id="rId17"/>
    <p:sldId id="348" r:id="rId18"/>
    <p:sldId id="383" r:id="rId19"/>
    <p:sldId id="349" r:id="rId20"/>
    <p:sldId id="384" r:id="rId21"/>
    <p:sldId id="34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79"/>
    <a:srgbClr val="FF6314"/>
    <a:srgbClr val="009495"/>
    <a:srgbClr val="018F41"/>
    <a:srgbClr val="FFB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62043" autoAdjust="0"/>
  </p:normalViewPr>
  <p:slideViewPr>
    <p:cSldViewPr snapToGrid="0" snapToObjects="1">
      <p:cViewPr varScale="1">
        <p:scale>
          <a:sx n="77" d="100"/>
          <a:sy n="77" d="100"/>
        </p:scale>
        <p:origin x="427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NULL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NULL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NULL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 Capacities.xlsx]Polyolefinsbyproduct!PivotTable3</c:name>
    <c:fmtId val="14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Polyolefinsbyproduct!$B$4:$B$5</c:f>
              <c:strCache>
                <c:ptCount val="1"/>
                <c:pt idx="0">
                  <c:v>Northeast Asia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Polyolefinsbyproduct!$A$6:$A$10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Polyolefinsbyproduct!$B$6:$B$10</c:f>
              <c:numCache>
                <c:formatCode>#,##0\ \k\t\p\a</c:formatCode>
                <c:ptCount val="4"/>
                <c:pt idx="0">
                  <c:v>33542.5</c:v>
                </c:pt>
                <c:pt idx="1">
                  <c:v>11520</c:v>
                </c:pt>
                <c:pt idx="2">
                  <c:v>9633</c:v>
                </c:pt>
                <c:pt idx="3">
                  <c:v>6577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E6-461A-B6EB-EB3E86191DEE}"/>
            </c:ext>
          </c:extLst>
        </c:ser>
        <c:ser>
          <c:idx val="1"/>
          <c:order val="1"/>
          <c:tx>
            <c:strRef>
              <c:f>Polyolefinsbyproduct!$C$4:$C$5</c:f>
              <c:strCache>
                <c:ptCount val="1"/>
                <c:pt idx="0">
                  <c:v>West Europe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Polyolefinsbyproduct!$A$6:$A$10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Polyolefinsbyproduct!$C$6:$C$10</c:f>
              <c:numCache>
                <c:formatCode>#,##0\ \k\t\p\a</c:formatCode>
                <c:ptCount val="4"/>
                <c:pt idx="0">
                  <c:v>9565</c:v>
                </c:pt>
                <c:pt idx="1">
                  <c:v>4827.5</c:v>
                </c:pt>
                <c:pt idx="2">
                  <c:v>3527.5</c:v>
                </c:pt>
                <c:pt idx="3">
                  <c:v>5595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E6-461A-B6EB-EB3E86191DEE}"/>
            </c:ext>
          </c:extLst>
        </c:ser>
        <c:ser>
          <c:idx val="2"/>
          <c:order val="2"/>
          <c:tx>
            <c:strRef>
              <c:f>Polyolefinsbyproduct!$D$4:$D$5</c:f>
              <c:strCache>
                <c:ptCount val="1"/>
                <c:pt idx="0">
                  <c:v>Middle East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Polyolefinsbyproduct!$A$6:$A$10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Polyolefinsbyproduct!$D$6:$D$10</c:f>
              <c:numCache>
                <c:formatCode>#,##0\ \k\t\p\a</c:formatCode>
                <c:ptCount val="4"/>
                <c:pt idx="0">
                  <c:v>9284</c:v>
                </c:pt>
                <c:pt idx="1">
                  <c:v>10924</c:v>
                </c:pt>
                <c:pt idx="2">
                  <c:v>6745</c:v>
                </c:pt>
                <c:pt idx="3">
                  <c:v>4445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E6-461A-B6EB-EB3E86191DEE}"/>
            </c:ext>
          </c:extLst>
        </c:ser>
        <c:ser>
          <c:idx val="3"/>
          <c:order val="3"/>
          <c:tx>
            <c:strRef>
              <c:f>Polyolefinsbyproduct!$E$4:$E$5</c:f>
              <c:strCache>
                <c:ptCount val="1"/>
                <c:pt idx="0">
                  <c:v>North America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Polyolefinsbyproduct!$A$6:$A$10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Polyolefinsbyproduct!$E$6:$E$10</c:f>
              <c:numCache>
                <c:formatCode>#,##0\ \k\t\p\a</c:formatCode>
                <c:ptCount val="4"/>
                <c:pt idx="0">
                  <c:v>8930</c:v>
                </c:pt>
                <c:pt idx="1">
                  <c:v>10848.900000000001</c:v>
                </c:pt>
                <c:pt idx="2">
                  <c:v>7928.4000000000005</c:v>
                </c:pt>
                <c:pt idx="3">
                  <c:v>4248.2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E6-461A-B6EB-EB3E86191DEE}"/>
            </c:ext>
          </c:extLst>
        </c:ser>
        <c:ser>
          <c:idx val="4"/>
          <c:order val="4"/>
          <c:tx>
            <c:strRef>
              <c:f>Polyolefinsbyproduct!$F$4:$F$5</c:f>
              <c:strCache>
                <c:ptCount val="1"/>
                <c:pt idx="0">
                  <c:v>Southeast Asia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Polyolefinsbyproduct!$A$6:$A$10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Polyolefinsbyproduct!$F$6:$F$10</c:f>
              <c:numCache>
                <c:formatCode>#,##0\ \k\t\p\a</c:formatCode>
                <c:ptCount val="4"/>
                <c:pt idx="0">
                  <c:v>5554</c:v>
                </c:pt>
                <c:pt idx="1">
                  <c:v>3735</c:v>
                </c:pt>
                <c:pt idx="2">
                  <c:v>4150</c:v>
                </c:pt>
                <c:pt idx="3">
                  <c:v>1455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E6-461A-B6EB-EB3E86191DEE}"/>
            </c:ext>
          </c:extLst>
        </c:ser>
        <c:ser>
          <c:idx val="5"/>
          <c:order val="5"/>
          <c:tx>
            <c:strRef>
              <c:f>Polyolefinsbyproduct!$G$4:$G$5</c:f>
              <c:strCache>
                <c:ptCount val="1"/>
                <c:pt idx="0">
                  <c:v>Indian Subcontinent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Polyolefinsbyproduct!$A$6:$A$10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Polyolefinsbyproduct!$G$6:$G$10</c:f>
              <c:numCache>
                <c:formatCode>#,##0\ \k\t\p\a</c:formatCode>
                <c:ptCount val="4"/>
                <c:pt idx="0">
                  <c:v>4984</c:v>
                </c:pt>
                <c:pt idx="1">
                  <c:v>2450</c:v>
                </c:pt>
                <c:pt idx="2">
                  <c:v>2040</c:v>
                </c:pt>
                <c:pt idx="3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E6-461A-B6EB-EB3E86191DEE}"/>
            </c:ext>
          </c:extLst>
        </c:ser>
        <c:ser>
          <c:idx val="6"/>
          <c:order val="6"/>
          <c:tx>
            <c:strRef>
              <c:f>Polyolefinsbyproduct!$H$4:$H$5</c:f>
              <c:strCache>
                <c:ptCount val="1"/>
                <c:pt idx="0">
                  <c:v>South America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Polyolefinsbyproduct!$A$6:$A$10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Polyolefinsbyproduct!$H$6:$H$10</c:f>
              <c:numCache>
                <c:formatCode>#,##0\ \k\t\p\a</c:formatCode>
                <c:ptCount val="4"/>
                <c:pt idx="0">
                  <c:v>2924</c:v>
                </c:pt>
                <c:pt idx="1">
                  <c:v>1770</c:v>
                </c:pt>
                <c:pt idx="2">
                  <c:v>1410</c:v>
                </c:pt>
                <c:pt idx="3">
                  <c:v>1023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E6-461A-B6EB-EB3E86191DEE}"/>
            </c:ext>
          </c:extLst>
        </c:ser>
        <c:ser>
          <c:idx val="7"/>
          <c:order val="7"/>
          <c:tx>
            <c:strRef>
              <c:f>Polyolefinsbyproduct!$I$4:$I$5</c:f>
              <c:strCache>
                <c:ptCount val="1"/>
                <c:pt idx="0">
                  <c:v>CIS &amp; Baltic States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Polyolefinsbyproduct!$A$6:$A$10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Polyolefinsbyproduct!$I$6:$I$10</c:f>
              <c:numCache>
                <c:formatCode>#,##0\ \k\t\p\a</c:formatCode>
                <c:ptCount val="4"/>
                <c:pt idx="0">
                  <c:v>1570</c:v>
                </c:pt>
                <c:pt idx="1">
                  <c:v>1670</c:v>
                </c:pt>
                <c:pt idx="2">
                  <c:v>120</c:v>
                </c:pt>
                <c:pt idx="3">
                  <c:v>1013.4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E6-461A-B6EB-EB3E86191DEE}"/>
            </c:ext>
          </c:extLst>
        </c:ser>
        <c:ser>
          <c:idx val="8"/>
          <c:order val="8"/>
          <c:tx>
            <c:strRef>
              <c:f>Polyolefinsbyproduct!$J$4:$J$5</c:f>
              <c:strCache>
                <c:ptCount val="1"/>
                <c:pt idx="0">
                  <c:v>Central Europe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Polyolefinsbyproduct!$A$6:$A$10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Polyolefinsbyproduct!$J$6:$J$10</c:f>
              <c:numCache>
                <c:formatCode>#,##0\ \k\t\p\a</c:formatCode>
                <c:ptCount val="4"/>
                <c:pt idx="0">
                  <c:v>1420</c:v>
                </c:pt>
                <c:pt idx="1">
                  <c:v>1240</c:v>
                </c:pt>
                <c:pt idx="3">
                  <c:v>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E6-461A-B6EB-EB3E86191DEE}"/>
            </c:ext>
          </c:extLst>
        </c:ser>
        <c:ser>
          <c:idx val="9"/>
          <c:order val="9"/>
          <c:tx>
            <c:strRef>
              <c:f>Polyolefinsbyproduct!$K$4:$K$5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Polyolefinsbyproduct!$A$6:$A$10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Polyolefinsbyproduct!$K$6:$K$10</c:f>
              <c:numCache>
                <c:formatCode>#,##0\ \k\t\p\a</c:formatCode>
                <c:ptCount val="4"/>
                <c:pt idx="0">
                  <c:v>1377</c:v>
                </c:pt>
                <c:pt idx="1">
                  <c:v>838</c:v>
                </c:pt>
                <c:pt idx="2">
                  <c:v>677</c:v>
                </c:pt>
                <c:pt idx="3">
                  <c:v>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4E6-461A-B6EB-EB3E86191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01000223"/>
        <c:axId val="1603953503"/>
      </c:barChart>
      <c:catAx>
        <c:axId val="101000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953503"/>
        <c:crosses val="autoZero"/>
        <c:auto val="1"/>
        <c:lblAlgn val="ctr"/>
        <c:lblOffset val="100"/>
        <c:noMultiLvlLbl val="0"/>
      </c:catAx>
      <c:valAx>
        <c:axId val="1603953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k\t\p\a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00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[161116 ChemOrbis Indonesia Petrochemicals Conference Nick.xlsx]GDPSEAplaceworld!PivotTable1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GDPSEAplaceworld!$B$3</c:f>
              <c:strCache>
                <c:ptCount val="1"/>
                <c:pt idx="0">
                  <c:v>2005 GDP (current US$)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GDPSEAplaceworld!$A$4:$A$10</c:f>
              <c:strCache>
                <c:ptCount val="6"/>
                <c:pt idx="0">
                  <c:v>Europe</c:v>
                </c:pt>
                <c:pt idx="1">
                  <c:v>Far East Asia</c:v>
                </c:pt>
                <c:pt idx="2">
                  <c:v>India</c:v>
                </c:pt>
                <c:pt idx="3">
                  <c:v>North America</c:v>
                </c:pt>
                <c:pt idx="4">
                  <c:v>SEA</c:v>
                </c:pt>
                <c:pt idx="5">
                  <c:v>South America</c:v>
                </c:pt>
              </c:strCache>
            </c:strRef>
          </c:cat>
          <c:val>
            <c:numRef>
              <c:f>GDPSEAplaceworld!$B$4:$B$10</c:f>
              <c:numCache>
                <c:formatCode>#,##0,,,\ "B"</c:formatCode>
                <c:ptCount val="6"/>
                <c:pt idx="0">
                  <c:v>14168815803976.354</c:v>
                </c:pt>
                <c:pt idx="1">
                  <c:v>6840466345246.6875</c:v>
                </c:pt>
                <c:pt idx="2">
                  <c:v>834214699568.13989</c:v>
                </c:pt>
                <c:pt idx="3">
                  <c:v>14263083979864.664</c:v>
                </c:pt>
                <c:pt idx="4">
                  <c:v>785719109135.42871</c:v>
                </c:pt>
                <c:pt idx="5">
                  <c:v>1904542720419.7913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30-43A3-B4CE-1D1453847119}"/>
            </c:ext>
          </c:extLst>
        </c:ser>
        <c:ser>
          <c:idx val="1"/>
          <c:order val="1"/>
          <c:tx>
            <c:strRef>
              <c:f>GDPSEAplaceworld!$C$3</c:f>
              <c:strCache>
                <c:ptCount val="1"/>
                <c:pt idx="0">
                  <c:v>2010 GDP (current US$)P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GDPSEAplaceworld!$A$4:$A$10</c:f>
              <c:strCache>
                <c:ptCount val="6"/>
                <c:pt idx="0">
                  <c:v>Europe</c:v>
                </c:pt>
                <c:pt idx="1">
                  <c:v>Far East Asia</c:v>
                </c:pt>
                <c:pt idx="2">
                  <c:v>India</c:v>
                </c:pt>
                <c:pt idx="3">
                  <c:v>North America</c:v>
                </c:pt>
                <c:pt idx="4">
                  <c:v>SEA</c:v>
                </c:pt>
                <c:pt idx="5">
                  <c:v>South America</c:v>
                </c:pt>
              </c:strCache>
            </c:strRef>
          </c:cat>
          <c:val>
            <c:numRef>
              <c:f>GDPSEAplaceworld!$C$4:$C$10</c:f>
              <c:numCache>
                <c:formatCode>#,##0,</c:formatCode>
                <c:ptCount val="6"/>
                <c:pt idx="0">
                  <c:v>16791423014769.994</c:v>
                </c:pt>
                <c:pt idx="1">
                  <c:v>11538376324295.361</c:v>
                </c:pt>
                <c:pt idx="2">
                  <c:v>1708458876829.916</c:v>
                </c:pt>
                <c:pt idx="3">
                  <c:v>16577778134731.121</c:v>
                </c:pt>
                <c:pt idx="4">
                  <c:v>1677799448369.6353</c:v>
                </c:pt>
                <c:pt idx="5">
                  <c:v>3547019002794.3184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30-43A3-B4CE-1D1453847119}"/>
            </c:ext>
          </c:extLst>
        </c:ser>
        <c:ser>
          <c:idx val="2"/>
          <c:order val="2"/>
          <c:tx>
            <c:strRef>
              <c:f>GDPSEAplaceworld!$D$3</c:f>
              <c:strCache>
                <c:ptCount val="1"/>
                <c:pt idx="0">
                  <c:v>2015 GDP (current US$)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GDPSEAplaceworld!$A$4:$A$10</c:f>
              <c:strCache>
                <c:ptCount val="6"/>
                <c:pt idx="0">
                  <c:v>Europe</c:v>
                </c:pt>
                <c:pt idx="1">
                  <c:v>Far East Asia</c:v>
                </c:pt>
                <c:pt idx="2">
                  <c:v>India</c:v>
                </c:pt>
                <c:pt idx="3">
                  <c:v>North America</c:v>
                </c:pt>
                <c:pt idx="4">
                  <c:v>SEA</c:v>
                </c:pt>
                <c:pt idx="5">
                  <c:v>South America</c:v>
                </c:pt>
              </c:strCache>
            </c:strRef>
          </c:cat>
          <c:val>
            <c:numRef>
              <c:f>GDPSEAplaceworld!$D$4:$D$10</c:f>
              <c:numCache>
                <c:formatCode>#,##0,</c:formatCode>
                <c:ptCount val="6"/>
                <c:pt idx="0">
                  <c:v>16024912809837.629</c:v>
                </c:pt>
                <c:pt idx="1">
                  <c:v>14989701608008.955</c:v>
                </c:pt>
                <c:pt idx="2">
                  <c:v>2073542978208.7725</c:v>
                </c:pt>
                <c:pt idx="3">
                  <c:v>19497532520141.934</c:v>
                </c:pt>
                <c:pt idx="4">
                  <c:v>2121913376414.9031</c:v>
                </c:pt>
                <c:pt idx="5">
                  <c:v>3211136317706.2417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30-43A3-B4CE-1D1453847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421024"/>
        <c:axId val="105415616"/>
      </c:barChart>
      <c:catAx>
        <c:axId val="10542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415616"/>
        <c:crosses val="autoZero"/>
        <c:auto val="1"/>
        <c:lblAlgn val="ctr"/>
        <c:lblOffset val="100"/>
        <c:noMultiLvlLbl val="0"/>
      </c:catAx>
      <c:valAx>
        <c:axId val="10541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,,,\ &quot;B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42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[161116 ChemOrbis Indonesia Petrochemicals Conference Nick.xlsx]SEAPopPlaceWoorld!PivotTable2</c:name>
    <c:fmtId val="20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SEAPopPlaceWoorld!$B$3</c:f>
              <c:strCache>
                <c:ptCount val="1"/>
                <c:pt idx="0">
                  <c:v>2005 Population,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SEAPopPlaceWoorld!$A$4:$A$10</c:f>
              <c:strCache>
                <c:ptCount val="6"/>
                <c:pt idx="0">
                  <c:v>Europe</c:v>
                </c:pt>
                <c:pt idx="1">
                  <c:v>Far East Asia</c:v>
                </c:pt>
                <c:pt idx="2">
                  <c:v>India</c:v>
                </c:pt>
                <c:pt idx="3">
                  <c:v>North America</c:v>
                </c:pt>
                <c:pt idx="4">
                  <c:v>SEA</c:v>
                </c:pt>
                <c:pt idx="5">
                  <c:v>South America</c:v>
                </c:pt>
              </c:strCache>
            </c:strRef>
          </c:cat>
          <c:val>
            <c:numRef>
              <c:f>SEAPopPlaceWoorld!$B$4:$B$10</c:f>
              <c:numCache>
                <c:formatCode>#,##0,,\ "m"</c:formatCode>
                <c:ptCount val="6"/>
                <c:pt idx="0">
                  <c:v>476031283</c:v>
                </c:pt>
                <c:pt idx="1">
                  <c:v>1431493000</c:v>
                </c:pt>
                <c:pt idx="2">
                  <c:v>1144326293</c:v>
                </c:pt>
                <c:pt idx="3">
                  <c:v>327828599</c:v>
                </c:pt>
                <c:pt idx="4">
                  <c:v>549753035</c:v>
                </c:pt>
                <c:pt idx="5">
                  <c:v>341512782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AA-4B79-8168-7458EF199440}"/>
            </c:ext>
          </c:extLst>
        </c:ser>
        <c:ser>
          <c:idx val="1"/>
          <c:order val="1"/>
          <c:tx>
            <c:strRef>
              <c:f>SEAPopPlaceWoorld!$C$3</c:f>
              <c:strCache>
                <c:ptCount val="1"/>
                <c:pt idx="0">
                  <c:v>2010 Population, total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SEAPopPlaceWoorld!$A$4:$A$10</c:f>
              <c:strCache>
                <c:ptCount val="6"/>
                <c:pt idx="0">
                  <c:v>Europe</c:v>
                </c:pt>
                <c:pt idx="1">
                  <c:v>Far East Asia</c:v>
                </c:pt>
                <c:pt idx="2">
                  <c:v>India</c:v>
                </c:pt>
                <c:pt idx="3">
                  <c:v>North America</c:v>
                </c:pt>
                <c:pt idx="4">
                  <c:v>SEA</c:v>
                </c:pt>
                <c:pt idx="5">
                  <c:v>South America</c:v>
                </c:pt>
              </c:strCache>
            </c:strRef>
          </c:cat>
          <c:val>
            <c:numRef>
              <c:f>SEAPopPlaceWoorld!$C$4:$C$10</c:f>
              <c:numCache>
                <c:formatCode>##0.00,,\ "m"</c:formatCode>
                <c:ptCount val="6"/>
                <c:pt idx="0">
                  <c:v>484332056</c:v>
                </c:pt>
                <c:pt idx="1">
                  <c:v>1465775000</c:v>
                </c:pt>
                <c:pt idx="2">
                  <c:v>1230984504</c:v>
                </c:pt>
                <c:pt idx="3">
                  <c:v>343352137</c:v>
                </c:pt>
                <c:pt idx="4">
                  <c:v>582492651</c:v>
                </c:pt>
                <c:pt idx="5">
                  <c:v>363149851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AA-4B79-8168-7458EF199440}"/>
            </c:ext>
          </c:extLst>
        </c:ser>
        <c:ser>
          <c:idx val="2"/>
          <c:order val="2"/>
          <c:tx>
            <c:strRef>
              <c:f>SEAPopPlaceWoorld!$D$3</c:f>
              <c:strCache>
                <c:ptCount val="1"/>
                <c:pt idx="0">
                  <c:v>2015 Population, 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SEAPopPlaceWoorld!$A$4:$A$10</c:f>
              <c:strCache>
                <c:ptCount val="6"/>
                <c:pt idx="0">
                  <c:v>Europe</c:v>
                </c:pt>
                <c:pt idx="1">
                  <c:v>Far East Asia</c:v>
                </c:pt>
                <c:pt idx="2">
                  <c:v>India</c:v>
                </c:pt>
                <c:pt idx="3">
                  <c:v>North America</c:v>
                </c:pt>
                <c:pt idx="4">
                  <c:v>SEA</c:v>
                </c:pt>
                <c:pt idx="5">
                  <c:v>South America</c:v>
                </c:pt>
              </c:strCache>
            </c:strRef>
          </c:cat>
          <c:val>
            <c:numRef>
              <c:f>SEAPopPlaceWoorld!$D$4:$D$10</c:f>
              <c:numCache>
                <c:formatCode>##0.00,,\ "m"</c:formatCode>
                <c:ptCount val="6"/>
                <c:pt idx="0">
                  <c:v>490144411</c:v>
                </c:pt>
                <c:pt idx="1">
                  <c:v>1498178472</c:v>
                </c:pt>
                <c:pt idx="2">
                  <c:v>1311050527</c:v>
                </c:pt>
                <c:pt idx="3">
                  <c:v>357270594</c:v>
                </c:pt>
                <c:pt idx="4">
                  <c:v>617732429</c:v>
                </c:pt>
                <c:pt idx="5">
                  <c:v>383093456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AA-4B79-8168-7458EF1994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425600"/>
        <c:axId val="105416448"/>
      </c:barChart>
      <c:catAx>
        <c:axId val="10542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416448"/>
        <c:crosses val="autoZero"/>
        <c:auto val="1"/>
        <c:lblAlgn val="ctr"/>
        <c:lblOffset val="100"/>
        <c:noMultiLvlLbl val="0"/>
      </c:catAx>
      <c:valAx>
        <c:axId val="10541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,,\ &quot;m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42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 Supply Demand.xlsx]PolyolefinsImpExpNetSEA!PivotTable2</c:name>
    <c:fmtId val="12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PolyolefinsImpExpNetSEA!$B$8:$B$9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PolyolefinsImpExpNetSEA!$A$10:$A$16</c:f>
              <c:strCache>
                <c:ptCount val="6"/>
                <c:pt idx="0">
                  <c:v>Vietnam</c:v>
                </c:pt>
                <c:pt idx="1">
                  <c:v>Indonesia</c:v>
                </c:pt>
                <c:pt idx="2">
                  <c:v>Singapore</c:v>
                </c:pt>
                <c:pt idx="3">
                  <c:v>Malaysia</c:v>
                </c:pt>
                <c:pt idx="4">
                  <c:v>Thailand</c:v>
                </c:pt>
                <c:pt idx="5">
                  <c:v>Philippines</c:v>
                </c:pt>
              </c:strCache>
            </c:strRef>
          </c:cat>
          <c:val>
            <c:numRef>
              <c:f>PolyolefinsImpExpNetSEA!$B$10:$B$16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6D2B-468A-A3DA-0A477B76B5EF}"/>
            </c:ext>
          </c:extLst>
        </c:ser>
        <c:ser>
          <c:idx val="1"/>
          <c:order val="1"/>
          <c:tx>
            <c:strRef>
              <c:f>PolyolefinsImpExpNetSEA!$C$8:$C$9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PolyolefinsImpExpNetSEA!$A$10:$A$16</c:f>
              <c:strCache>
                <c:ptCount val="6"/>
                <c:pt idx="0">
                  <c:v>Vietnam</c:v>
                </c:pt>
                <c:pt idx="1">
                  <c:v>Indonesia</c:v>
                </c:pt>
                <c:pt idx="2">
                  <c:v>Singapore</c:v>
                </c:pt>
                <c:pt idx="3">
                  <c:v>Malaysia</c:v>
                </c:pt>
                <c:pt idx="4">
                  <c:v>Thailand</c:v>
                </c:pt>
                <c:pt idx="5">
                  <c:v>Philippines</c:v>
                </c:pt>
              </c:strCache>
            </c:strRef>
          </c:cat>
          <c:val>
            <c:numRef>
              <c:f>PolyolefinsImpExpNetSEA!$C$10:$C$16</c:f>
              <c:numCache>
                <c:formatCode>#,##0\ \k\t\p\a</c:formatCode>
                <c:ptCount val="6"/>
                <c:pt idx="0">
                  <c:v>2700</c:v>
                </c:pt>
                <c:pt idx="1">
                  <c:v>2083</c:v>
                </c:pt>
                <c:pt idx="2">
                  <c:v>-3461</c:v>
                </c:pt>
                <c:pt idx="3">
                  <c:v>351</c:v>
                </c:pt>
                <c:pt idx="4">
                  <c:v>-2442</c:v>
                </c:pt>
                <c:pt idx="5">
                  <c:v>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2B-468A-A3DA-0A477B76B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00986911"/>
        <c:axId val="1659470399"/>
      </c:barChart>
      <c:catAx>
        <c:axId val="100986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470399"/>
        <c:crosses val="autoZero"/>
        <c:auto val="1"/>
        <c:lblAlgn val="ctr"/>
        <c:lblOffset val="100"/>
        <c:noMultiLvlLbl val="0"/>
      </c:catAx>
      <c:valAx>
        <c:axId val="1659470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986911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 Capacities.xlsx]PolyolefinsASEANGrowth!PivotTable3</c:name>
    <c:fmtId val="24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PolyolefinsASEANGrowth!$B$4:$B$5</c:f>
              <c:strCache>
                <c:ptCount val="1"/>
                <c:pt idx="0">
                  <c:v>Thailand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PolyolefinsASEANGrowth!$A$6:$A$13</c:f>
              <c:strCache>
                <c:ptCount val="8"/>
                <c:pt idx="0">
                  <c:v>Y1990</c:v>
                </c:pt>
                <c:pt idx="1">
                  <c:v>Y1995</c:v>
                </c:pt>
                <c:pt idx="2">
                  <c:v>Y2000</c:v>
                </c:pt>
                <c:pt idx="3">
                  <c:v>Y2005</c:v>
                </c:pt>
                <c:pt idx="4">
                  <c:v>Y2010</c:v>
                </c:pt>
                <c:pt idx="5">
                  <c:v>Y2015</c:v>
                </c:pt>
                <c:pt idx="6">
                  <c:v>Y2020</c:v>
                </c:pt>
                <c:pt idx="7">
                  <c:v>Y2025</c:v>
                </c:pt>
              </c:strCache>
            </c:strRef>
          </c:cat>
          <c:val>
            <c:numRef>
              <c:f>PolyolefinsASEANGrowth!$B$6:$B$13</c:f>
              <c:numCache>
                <c:formatCode>#,##0\ \k\t\p\a</c:formatCode>
                <c:ptCount val="8"/>
                <c:pt idx="0">
                  <c:v>410</c:v>
                </c:pt>
                <c:pt idx="1">
                  <c:v>1060</c:v>
                </c:pt>
                <c:pt idx="2">
                  <c:v>2405</c:v>
                </c:pt>
                <c:pt idx="3">
                  <c:v>3105</c:v>
                </c:pt>
                <c:pt idx="4">
                  <c:v>4894</c:v>
                </c:pt>
                <c:pt idx="5">
                  <c:v>5597</c:v>
                </c:pt>
                <c:pt idx="6">
                  <c:v>6395</c:v>
                </c:pt>
                <c:pt idx="7">
                  <c:v>6395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57-4D7C-B01E-3859CBA102A3}"/>
            </c:ext>
          </c:extLst>
        </c:ser>
        <c:ser>
          <c:idx val="1"/>
          <c:order val="1"/>
          <c:tx>
            <c:strRef>
              <c:f>PolyolefinsASEANGrowth!$C$4:$C$5</c:f>
              <c:strCache>
                <c:ptCount val="1"/>
                <c:pt idx="0">
                  <c:v>Singapore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PolyolefinsASEANGrowth!$A$6:$A$13</c:f>
              <c:strCache>
                <c:ptCount val="8"/>
                <c:pt idx="0">
                  <c:v>Y1990</c:v>
                </c:pt>
                <c:pt idx="1">
                  <c:v>Y1995</c:v>
                </c:pt>
                <c:pt idx="2">
                  <c:v>Y2000</c:v>
                </c:pt>
                <c:pt idx="3">
                  <c:v>Y2005</c:v>
                </c:pt>
                <c:pt idx="4">
                  <c:v>Y2010</c:v>
                </c:pt>
                <c:pt idx="5">
                  <c:v>Y2015</c:v>
                </c:pt>
                <c:pt idx="6">
                  <c:v>Y2020</c:v>
                </c:pt>
                <c:pt idx="7">
                  <c:v>Y2025</c:v>
                </c:pt>
              </c:strCache>
            </c:strRef>
          </c:cat>
          <c:val>
            <c:numRef>
              <c:f>PolyolefinsASEANGrowth!$C$6:$C$13</c:f>
              <c:numCache>
                <c:formatCode>#,##0\ \k\t\p\a</c:formatCode>
                <c:ptCount val="8"/>
                <c:pt idx="0">
                  <c:v>570</c:v>
                </c:pt>
                <c:pt idx="1">
                  <c:v>580</c:v>
                </c:pt>
                <c:pt idx="2">
                  <c:v>1250</c:v>
                </c:pt>
                <c:pt idx="3">
                  <c:v>2090</c:v>
                </c:pt>
                <c:pt idx="4">
                  <c:v>2260</c:v>
                </c:pt>
                <c:pt idx="5">
                  <c:v>4010</c:v>
                </c:pt>
                <c:pt idx="6">
                  <c:v>4310</c:v>
                </c:pt>
                <c:pt idx="7">
                  <c:v>4310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57-4D7C-B01E-3859CBA102A3}"/>
            </c:ext>
          </c:extLst>
        </c:ser>
        <c:ser>
          <c:idx val="2"/>
          <c:order val="2"/>
          <c:tx>
            <c:strRef>
              <c:f>PolyolefinsASEANGrowth!$D$4:$D$5</c:f>
              <c:strCache>
                <c:ptCount val="1"/>
                <c:pt idx="0">
                  <c:v>Malaysia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PolyolefinsASEANGrowth!$A$6:$A$13</c:f>
              <c:strCache>
                <c:ptCount val="8"/>
                <c:pt idx="0">
                  <c:v>Y1990</c:v>
                </c:pt>
                <c:pt idx="1">
                  <c:v>Y1995</c:v>
                </c:pt>
                <c:pt idx="2">
                  <c:v>Y2000</c:v>
                </c:pt>
                <c:pt idx="3">
                  <c:v>Y2005</c:v>
                </c:pt>
                <c:pt idx="4">
                  <c:v>Y2010</c:v>
                </c:pt>
                <c:pt idx="5">
                  <c:v>Y2015</c:v>
                </c:pt>
                <c:pt idx="6">
                  <c:v>Y2020</c:v>
                </c:pt>
                <c:pt idx="7">
                  <c:v>Y2025</c:v>
                </c:pt>
              </c:strCache>
            </c:strRef>
          </c:cat>
          <c:val>
            <c:numRef>
              <c:f>PolyolefinsASEANGrowth!$D$6:$D$13</c:f>
              <c:numCache>
                <c:formatCode>#,##0\ \k\t\p\a</c:formatCode>
                <c:ptCount val="8"/>
                <c:pt idx="1">
                  <c:v>490</c:v>
                </c:pt>
                <c:pt idx="2">
                  <c:v>1130</c:v>
                </c:pt>
                <c:pt idx="3">
                  <c:v>1520</c:v>
                </c:pt>
                <c:pt idx="4">
                  <c:v>1620</c:v>
                </c:pt>
                <c:pt idx="5">
                  <c:v>1443</c:v>
                </c:pt>
                <c:pt idx="6">
                  <c:v>3350</c:v>
                </c:pt>
                <c:pt idx="7">
                  <c:v>3350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57-4D7C-B01E-3859CBA102A3}"/>
            </c:ext>
          </c:extLst>
        </c:ser>
        <c:ser>
          <c:idx val="3"/>
          <c:order val="3"/>
          <c:tx>
            <c:strRef>
              <c:f>PolyolefinsASEANGrowth!$E$4:$E$5</c:f>
              <c:strCache>
                <c:ptCount val="1"/>
                <c:pt idx="0">
                  <c:v>Indonesia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PolyolefinsASEANGrowth!$A$6:$A$13</c:f>
              <c:strCache>
                <c:ptCount val="8"/>
                <c:pt idx="0">
                  <c:v>Y1990</c:v>
                </c:pt>
                <c:pt idx="1">
                  <c:v>Y1995</c:v>
                </c:pt>
                <c:pt idx="2">
                  <c:v>Y2000</c:v>
                </c:pt>
                <c:pt idx="3">
                  <c:v>Y2005</c:v>
                </c:pt>
                <c:pt idx="4">
                  <c:v>Y2010</c:v>
                </c:pt>
                <c:pt idx="5">
                  <c:v>Y2015</c:v>
                </c:pt>
                <c:pt idx="6">
                  <c:v>Y2020</c:v>
                </c:pt>
                <c:pt idx="7">
                  <c:v>Y2025</c:v>
                </c:pt>
              </c:strCache>
            </c:strRef>
          </c:cat>
          <c:val>
            <c:numRef>
              <c:f>PolyolefinsASEANGrowth!$E$6:$E$13</c:f>
              <c:numCache>
                <c:formatCode>#,##0\ \k\t\p\a</c:formatCode>
                <c:ptCount val="8"/>
                <c:pt idx="0">
                  <c:v>0</c:v>
                </c:pt>
                <c:pt idx="1">
                  <c:v>650</c:v>
                </c:pt>
                <c:pt idx="2">
                  <c:v>1355</c:v>
                </c:pt>
                <c:pt idx="3">
                  <c:v>1355</c:v>
                </c:pt>
                <c:pt idx="4">
                  <c:v>1497</c:v>
                </c:pt>
                <c:pt idx="5">
                  <c:v>1697</c:v>
                </c:pt>
                <c:pt idx="6">
                  <c:v>2007</c:v>
                </c:pt>
                <c:pt idx="7">
                  <c:v>2207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57-4D7C-B01E-3859CBA102A3}"/>
            </c:ext>
          </c:extLst>
        </c:ser>
        <c:ser>
          <c:idx val="4"/>
          <c:order val="4"/>
          <c:tx>
            <c:strRef>
              <c:f>PolyolefinsASEANGrowth!$F$4:$F$5</c:f>
              <c:strCache>
                <c:ptCount val="1"/>
                <c:pt idx="0">
                  <c:v>Philippines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PolyolefinsASEANGrowth!$A$6:$A$13</c:f>
              <c:strCache>
                <c:ptCount val="8"/>
                <c:pt idx="0">
                  <c:v>Y1990</c:v>
                </c:pt>
                <c:pt idx="1">
                  <c:v>Y1995</c:v>
                </c:pt>
                <c:pt idx="2">
                  <c:v>Y2000</c:v>
                </c:pt>
                <c:pt idx="3">
                  <c:v>Y2005</c:v>
                </c:pt>
                <c:pt idx="4">
                  <c:v>Y2010</c:v>
                </c:pt>
                <c:pt idx="5">
                  <c:v>Y2015</c:v>
                </c:pt>
                <c:pt idx="6">
                  <c:v>Y2020</c:v>
                </c:pt>
                <c:pt idx="7">
                  <c:v>Y2025</c:v>
                </c:pt>
              </c:strCache>
            </c:strRef>
          </c:cat>
          <c:val>
            <c:numRef>
              <c:f>PolyolefinsASEANGrowth!$F$6:$F$13</c:f>
              <c:numCache>
                <c:formatCode>General</c:formatCode>
                <c:ptCount val="8"/>
                <c:pt idx="2" formatCode="#,##0\ \k\t\p\a">
                  <c:v>640</c:v>
                </c:pt>
                <c:pt idx="3" formatCode="#,##0\ \k\t\p\a">
                  <c:v>385</c:v>
                </c:pt>
                <c:pt idx="4" formatCode="#,##0\ \k\t\p\a">
                  <c:v>635</c:v>
                </c:pt>
                <c:pt idx="5" formatCode="#,##0\ \k\t\p\a">
                  <c:v>915</c:v>
                </c:pt>
                <c:pt idx="6" formatCode="#,##0\ \k\t\p\a">
                  <c:v>915</c:v>
                </c:pt>
                <c:pt idx="7" formatCode="#,##0\ \k\t\p\a">
                  <c:v>1280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57-4D7C-B01E-3859CBA102A3}"/>
            </c:ext>
          </c:extLst>
        </c:ser>
        <c:ser>
          <c:idx val="5"/>
          <c:order val="5"/>
          <c:tx>
            <c:strRef>
              <c:f>PolyolefinsASEANGrowth!$G$4:$G$5</c:f>
              <c:strCache>
                <c:ptCount val="1"/>
                <c:pt idx="0">
                  <c:v>Vietnam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PolyolefinsASEANGrowth!$A$6:$A$13</c:f>
              <c:strCache>
                <c:ptCount val="8"/>
                <c:pt idx="0">
                  <c:v>Y1990</c:v>
                </c:pt>
                <c:pt idx="1">
                  <c:v>Y1995</c:v>
                </c:pt>
                <c:pt idx="2">
                  <c:v>Y2000</c:v>
                </c:pt>
                <c:pt idx="3">
                  <c:v>Y2005</c:v>
                </c:pt>
                <c:pt idx="4">
                  <c:v>Y2010</c:v>
                </c:pt>
                <c:pt idx="5">
                  <c:v>Y2015</c:v>
                </c:pt>
                <c:pt idx="6">
                  <c:v>Y2020</c:v>
                </c:pt>
                <c:pt idx="7">
                  <c:v>Y2025</c:v>
                </c:pt>
              </c:strCache>
            </c:strRef>
          </c:cat>
          <c:val>
            <c:numRef>
              <c:f>PolyolefinsASEANGrowth!$G$6:$G$13</c:f>
              <c:numCache>
                <c:formatCode>General</c:formatCode>
                <c:ptCount val="8"/>
                <c:pt idx="4" formatCode="#,##0\ \k\t\p\a">
                  <c:v>38</c:v>
                </c:pt>
                <c:pt idx="5" formatCode="#,##0\ \k\t\p\a">
                  <c:v>150</c:v>
                </c:pt>
                <c:pt idx="6" formatCode="#,##0\ \k\t\p\a">
                  <c:v>850</c:v>
                </c:pt>
                <c:pt idx="7" formatCode="#,##0\ \k\t\p\a">
                  <c:v>2518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57-4D7C-B01E-3859CBA10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01000223"/>
        <c:axId val="1603953503"/>
      </c:barChart>
      <c:catAx>
        <c:axId val="101000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953503"/>
        <c:crosses val="autoZero"/>
        <c:auto val="1"/>
        <c:lblAlgn val="ctr"/>
        <c:lblOffset val="100"/>
        <c:noMultiLvlLbl val="0"/>
      </c:catAx>
      <c:valAx>
        <c:axId val="1603953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k\t\p\a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00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[AP Supply Demand.xlsx]PolyolefinsImpExpNetSEAPrdct17!PivotTable2</c:name>
    <c:fmtId val="19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PolyolefinsImpExpNetSEAPrdct17!$B$9:$B$10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PolyolefinsImpExpNetSEAPrdct17!$A$11:$A$15</c:f>
              <c:strCache>
                <c:ptCount val="4"/>
                <c:pt idx="0">
                  <c:v>HDPE</c:v>
                </c:pt>
                <c:pt idx="1">
                  <c:v>LDPE</c:v>
                </c:pt>
                <c:pt idx="2">
                  <c:v>LLDPE</c:v>
                </c:pt>
                <c:pt idx="3">
                  <c:v>PP</c:v>
                </c:pt>
              </c:strCache>
            </c:strRef>
          </c:cat>
          <c:val>
            <c:numRef>
              <c:f>PolyolefinsImpExpNetSEAPrdct17!$B$11:$B$15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7235-47D0-B56E-52E3AE1F90A8}"/>
            </c:ext>
          </c:extLst>
        </c:ser>
        <c:ser>
          <c:idx val="1"/>
          <c:order val="1"/>
          <c:tx>
            <c:strRef>
              <c:f>PolyolefinsImpExpNetSEAPrdct17!$C$9:$C$10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PolyolefinsImpExpNetSEAPrdct17!$A$11:$A$15</c:f>
              <c:strCache>
                <c:ptCount val="4"/>
                <c:pt idx="0">
                  <c:v>HDPE</c:v>
                </c:pt>
                <c:pt idx="1">
                  <c:v>LDPE</c:v>
                </c:pt>
                <c:pt idx="2">
                  <c:v>LLDPE</c:v>
                </c:pt>
                <c:pt idx="3">
                  <c:v>PP</c:v>
                </c:pt>
              </c:strCache>
            </c:strRef>
          </c:cat>
          <c:val>
            <c:numRef>
              <c:f>PolyolefinsImpExpNetSEAPrdct17!$C$11:$C$15</c:f>
              <c:numCache>
                <c:formatCode>#,##0\ \k\t\p\a</c:formatCode>
                <c:ptCount val="4"/>
                <c:pt idx="0">
                  <c:v>89</c:v>
                </c:pt>
                <c:pt idx="1">
                  <c:v>-44</c:v>
                </c:pt>
                <c:pt idx="2">
                  <c:v>-958</c:v>
                </c:pt>
                <c:pt idx="3">
                  <c:v>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35-47D0-B56E-52E3AE1F9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00986911"/>
        <c:axId val="1659470399"/>
      </c:barChart>
      <c:catAx>
        <c:axId val="100986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470399"/>
        <c:crosses val="autoZero"/>
        <c:auto val="1"/>
        <c:lblAlgn val="ctr"/>
        <c:lblOffset val="100"/>
        <c:noMultiLvlLbl val="0"/>
      </c:catAx>
      <c:valAx>
        <c:axId val="16594703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986911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[AP Supply Demand.xlsx]PolyolefinsImpExpNetSEAPrdc20!PivotTable2</c:name>
    <c:fmtId val="18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PolyolefinsImpExpNetSEAPrdc20!$B$9:$B$10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PolyolefinsImpExpNetSEAPrdc20!$A$11:$A$15</c:f>
              <c:strCache>
                <c:ptCount val="4"/>
                <c:pt idx="0">
                  <c:v>HDPE</c:v>
                </c:pt>
                <c:pt idx="1">
                  <c:v>LDPE</c:v>
                </c:pt>
                <c:pt idx="2">
                  <c:v>LLDPE</c:v>
                </c:pt>
                <c:pt idx="3">
                  <c:v>PP</c:v>
                </c:pt>
              </c:strCache>
            </c:strRef>
          </c:cat>
          <c:val>
            <c:numRef>
              <c:f>PolyolefinsImpExpNetSEAPrdc20!$B$11:$B$15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34E6-48A3-A840-77088AFC9EC8}"/>
            </c:ext>
          </c:extLst>
        </c:ser>
        <c:ser>
          <c:idx val="1"/>
          <c:order val="1"/>
          <c:tx>
            <c:strRef>
              <c:f>PolyolefinsImpExpNetSEAPrdc20!$C$9:$C$10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PolyolefinsImpExpNetSEAPrdc20!$A$11:$A$15</c:f>
              <c:strCache>
                <c:ptCount val="4"/>
                <c:pt idx="0">
                  <c:v>HDPE</c:v>
                </c:pt>
                <c:pt idx="1">
                  <c:v>LDPE</c:v>
                </c:pt>
                <c:pt idx="2">
                  <c:v>LLDPE</c:v>
                </c:pt>
                <c:pt idx="3">
                  <c:v>PP</c:v>
                </c:pt>
              </c:strCache>
            </c:strRef>
          </c:cat>
          <c:val>
            <c:numRef>
              <c:f>PolyolefinsImpExpNetSEAPrdc20!$C$11:$C$15</c:f>
              <c:numCache>
                <c:formatCode>#,##0\ \k\t\p\a</c:formatCode>
                <c:ptCount val="4"/>
                <c:pt idx="0">
                  <c:v>275.426512</c:v>
                </c:pt>
                <c:pt idx="1">
                  <c:v>125.80878499999994</c:v>
                </c:pt>
                <c:pt idx="2">
                  <c:v>-1312.9335449999999</c:v>
                </c:pt>
                <c:pt idx="3">
                  <c:v>-274.35680599999978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E6-48A3-A840-77088AFC9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00986911"/>
        <c:axId val="1659470399"/>
      </c:barChart>
      <c:catAx>
        <c:axId val="100986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470399"/>
        <c:crosses val="autoZero"/>
        <c:auto val="1"/>
        <c:lblAlgn val="ctr"/>
        <c:lblOffset val="100"/>
        <c:noMultiLvlLbl val="0"/>
      </c:catAx>
      <c:valAx>
        <c:axId val="16594703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986911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[China Imp Exp Stats New.xlsx]ALL IMPORT CHINA BY COUNTRY!PivotTable2</c:name>
    <c:fmtId val="4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'ALL IMPORT CHINA BY COUNTRY'!$B$6:$B$7</c:f>
              <c:strCache>
                <c:ptCount val="1"/>
                <c:pt idx="0">
                  <c:v>HDPE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'ALL IMPORT CHINA BY COUNTRY'!$A$8:$A$18</c:f>
              <c:strCache>
                <c:ptCount val="10"/>
                <c:pt idx="0">
                  <c:v>Africa</c:v>
                </c:pt>
                <c:pt idx="1">
                  <c:v>CIS &amp; Baltic States</c:v>
                </c:pt>
                <c:pt idx="2">
                  <c:v>ISC</c:v>
                </c:pt>
                <c:pt idx="3">
                  <c:v>SAM</c:v>
                </c:pt>
                <c:pt idx="4">
                  <c:v>NWE</c:v>
                </c:pt>
                <c:pt idx="5">
                  <c:v>NAM</c:v>
                </c:pt>
                <c:pt idx="6">
                  <c:v>CAS</c:v>
                </c:pt>
                <c:pt idx="7">
                  <c:v>SEA</c:v>
                </c:pt>
                <c:pt idx="8">
                  <c:v>FEA</c:v>
                </c:pt>
                <c:pt idx="9">
                  <c:v>MEA</c:v>
                </c:pt>
              </c:strCache>
            </c:strRef>
          </c:cat>
          <c:val>
            <c:numRef>
              <c:f>'ALL IMPORT CHINA BY COUNTRY'!$B$8:$B$18</c:f>
              <c:numCache>
                <c:formatCode>#,##0,"mt"</c:formatCode>
                <c:ptCount val="10"/>
                <c:pt idx="0">
                  <c:v>34365900</c:v>
                </c:pt>
                <c:pt idx="1">
                  <c:v>45376405</c:v>
                </c:pt>
                <c:pt idx="2">
                  <c:v>135112882</c:v>
                </c:pt>
                <c:pt idx="3">
                  <c:v>241029493</c:v>
                </c:pt>
                <c:pt idx="4">
                  <c:v>107952368</c:v>
                </c:pt>
                <c:pt idx="5">
                  <c:v>332331692</c:v>
                </c:pt>
                <c:pt idx="6">
                  <c:v>1279289728</c:v>
                </c:pt>
                <c:pt idx="7">
                  <c:v>442899801</c:v>
                </c:pt>
                <c:pt idx="8">
                  <c:v>934275578</c:v>
                </c:pt>
                <c:pt idx="9">
                  <c:v>2825601354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82-4251-9DB5-D722ED6CEC80}"/>
            </c:ext>
          </c:extLst>
        </c:ser>
        <c:ser>
          <c:idx val="1"/>
          <c:order val="1"/>
          <c:tx>
            <c:strRef>
              <c:f>'ALL IMPORT CHINA BY COUNTRY'!$C$6:$C$7</c:f>
              <c:strCache>
                <c:ptCount val="1"/>
                <c:pt idx="0">
                  <c:v>LDPE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'ALL IMPORT CHINA BY COUNTRY'!$A$8:$A$18</c:f>
              <c:strCache>
                <c:ptCount val="10"/>
                <c:pt idx="0">
                  <c:v>Africa</c:v>
                </c:pt>
                <c:pt idx="1">
                  <c:v>CIS &amp; Baltic States</c:v>
                </c:pt>
                <c:pt idx="2">
                  <c:v>ISC</c:v>
                </c:pt>
                <c:pt idx="3">
                  <c:v>SAM</c:v>
                </c:pt>
                <c:pt idx="4">
                  <c:v>NWE</c:v>
                </c:pt>
                <c:pt idx="5">
                  <c:v>NAM</c:v>
                </c:pt>
                <c:pt idx="6">
                  <c:v>CAS</c:v>
                </c:pt>
                <c:pt idx="7">
                  <c:v>SEA</c:v>
                </c:pt>
                <c:pt idx="8">
                  <c:v>FEA</c:v>
                </c:pt>
                <c:pt idx="9">
                  <c:v>MEA</c:v>
                </c:pt>
              </c:strCache>
            </c:strRef>
          </c:cat>
          <c:val>
            <c:numRef>
              <c:f>'ALL IMPORT CHINA BY COUNTRY'!$C$8:$C$18</c:f>
              <c:numCache>
                <c:formatCode>#,##0,"mt"</c:formatCode>
                <c:ptCount val="10"/>
                <c:pt idx="0">
                  <c:v>5694021</c:v>
                </c:pt>
                <c:pt idx="1">
                  <c:v>87290550</c:v>
                </c:pt>
                <c:pt idx="2">
                  <c:v>4357477</c:v>
                </c:pt>
                <c:pt idx="3">
                  <c:v>74036163</c:v>
                </c:pt>
                <c:pt idx="4">
                  <c:v>157514031</c:v>
                </c:pt>
                <c:pt idx="5">
                  <c:v>156076999</c:v>
                </c:pt>
                <c:pt idx="6">
                  <c:v>626987156</c:v>
                </c:pt>
                <c:pt idx="7">
                  <c:v>244346996</c:v>
                </c:pt>
                <c:pt idx="8">
                  <c:v>322535258</c:v>
                </c:pt>
                <c:pt idx="9">
                  <c:v>680704263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82-4251-9DB5-D722ED6CEC80}"/>
            </c:ext>
          </c:extLst>
        </c:ser>
        <c:ser>
          <c:idx val="2"/>
          <c:order val="2"/>
          <c:tx>
            <c:strRef>
              <c:f>'ALL IMPORT CHINA BY COUNTRY'!$D$6:$D$7</c:f>
              <c:strCache>
                <c:ptCount val="1"/>
                <c:pt idx="0">
                  <c:v>LLDPE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'ALL IMPORT CHINA BY COUNTRY'!$A$8:$A$18</c:f>
              <c:strCache>
                <c:ptCount val="10"/>
                <c:pt idx="0">
                  <c:v>Africa</c:v>
                </c:pt>
                <c:pt idx="1">
                  <c:v>CIS &amp; Baltic States</c:v>
                </c:pt>
                <c:pt idx="2">
                  <c:v>ISC</c:v>
                </c:pt>
                <c:pt idx="3">
                  <c:v>SAM</c:v>
                </c:pt>
                <c:pt idx="4">
                  <c:v>NWE</c:v>
                </c:pt>
                <c:pt idx="5">
                  <c:v>NAM</c:v>
                </c:pt>
                <c:pt idx="6">
                  <c:v>CAS</c:v>
                </c:pt>
                <c:pt idx="7">
                  <c:v>SEA</c:v>
                </c:pt>
                <c:pt idx="8">
                  <c:v>FEA</c:v>
                </c:pt>
                <c:pt idx="9">
                  <c:v>MEA</c:v>
                </c:pt>
              </c:strCache>
            </c:strRef>
          </c:cat>
          <c:val>
            <c:numRef>
              <c:f>'ALL IMPORT CHINA BY COUNTRY'!$D$8:$D$18</c:f>
              <c:numCache>
                <c:formatCode>#,##0,"mt"</c:formatCode>
                <c:ptCount val="10"/>
                <c:pt idx="0">
                  <c:v>8105165</c:v>
                </c:pt>
                <c:pt idx="1">
                  <c:v>1538825</c:v>
                </c:pt>
                <c:pt idx="2">
                  <c:v>60725900</c:v>
                </c:pt>
                <c:pt idx="3">
                  <c:v>22690845</c:v>
                </c:pt>
                <c:pt idx="4">
                  <c:v>74130074</c:v>
                </c:pt>
                <c:pt idx="5">
                  <c:v>168662811</c:v>
                </c:pt>
                <c:pt idx="6">
                  <c:v>165429000</c:v>
                </c:pt>
                <c:pt idx="7">
                  <c:v>1112315561</c:v>
                </c:pt>
                <c:pt idx="8">
                  <c:v>216697600</c:v>
                </c:pt>
                <c:pt idx="9">
                  <c:v>1191436839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82-4251-9DB5-D722ED6CEC80}"/>
            </c:ext>
          </c:extLst>
        </c:ser>
        <c:ser>
          <c:idx val="3"/>
          <c:order val="3"/>
          <c:tx>
            <c:strRef>
              <c:f>'ALL IMPORT CHINA BY COUNTRY'!$E$6:$E$7</c:f>
              <c:strCache>
                <c:ptCount val="1"/>
                <c:pt idx="0">
                  <c:v>PP-Copolymer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'ALL IMPORT CHINA BY COUNTRY'!$A$8:$A$18</c:f>
              <c:strCache>
                <c:ptCount val="10"/>
                <c:pt idx="0">
                  <c:v>Africa</c:v>
                </c:pt>
                <c:pt idx="1">
                  <c:v>CIS &amp; Baltic States</c:v>
                </c:pt>
                <c:pt idx="2">
                  <c:v>ISC</c:v>
                </c:pt>
                <c:pt idx="3">
                  <c:v>SAM</c:v>
                </c:pt>
                <c:pt idx="4">
                  <c:v>NWE</c:v>
                </c:pt>
                <c:pt idx="5">
                  <c:v>NAM</c:v>
                </c:pt>
                <c:pt idx="6">
                  <c:v>CAS</c:v>
                </c:pt>
                <c:pt idx="7">
                  <c:v>SEA</c:v>
                </c:pt>
                <c:pt idx="8">
                  <c:v>FEA</c:v>
                </c:pt>
                <c:pt idx="9">
                  <c:v>MEA</c:v>
                </c:pt>
              </c:strCache>
            </c:strRef>
          </c:cat>
          <c:val>
            <c:numRef>
              <c:f>'ALL IMPORT CHINA BY COUNTRY'!$E$8:$E$18</c:f>
              <c:numCache>
                <c:formatCode>#,##0,"mt"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968</c:v>
                </c:pt>
                <c:pt idx="3">
                  <c:v>5829015</c:v>
                </c:pt>
                <c:pt idx="4">
                  <c:v>39751339</c:v>
                </c:pt>
                <c:pt idx="5">
                  <c:v>43300722</c:v>
                </c:pt>
                <c:pt idx="6">
                  <c:v>3930700</c:v>
                </c:pt>
                <c:pt idx="7">
                  <c:v>464585604</c:v>
                </c:pt>
                <c:pt idx="8">
                  <c:v>571890824</c:v>
                </c:pt>
                <c:pt idx="9">
                  <c:v>256615711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82-4251-9DB5-D722ED6CEC80}"/>
            </c:ext>
          </c:extLst>
        </c:ser>
        <c:ser>
          <c:idx val="4"/>
          <c:order val="4"/>
          <c:tx>
            <c:strRef>
              <c:f>'ALL IMPORT CHINA BY COUNTRY'!$F$6:$F$7</c:f>
              <c:strCache>
                <c:ptCount val="1"/>
                <c:pt idx="0">
                  <c:v>PP-Homopolymer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'ALL IMPORT CHINA BY COUNTRY'!$A$8:$A$18</c:f>
              <c:strCache>
                <c:ptCount val="10"/>
                <c:pt idx="0">
                  <c:v>Africa</c:v>
                </c:pt>
                <c:pt idx="1">
                  <c:v>CIS &amp; Baltic States</c:v>
                </c:pt>
                <c:pt idx="2">
                  <c:v>ISC</c:v>
                </c:pt>
                <c:pt idx="3">
                  <c:v>SAM</c:v>
                </c:pt>
                <c:pt idx="4">
                  <c:v>NWE</c:v>
                </c:pt>
                <c:pt idx="5">
                  <c:v>NAM</c:v>
                </c:pt>
                <c:pt idx="6">
                  <c:v>CAS</c:v>
                </c:pt>
                <c:pt idx="7">
                  <c:v>SEA</c:v>
                </c:pt>
                <c:pt idx="8">
                  <c:v>FEA</c:v>
                </c:pt>
                <c:pt idx="9">
                  <c:v>MEA</c:v>
                </c:pt>
              </c:strCache>
            </c:strRef>
          </c:cat>
          <c:val>
            <c:numRef>
              <c:f>'ALL IMPORT CHINA BY COUNTRY'!$F$8:$F$18</c:f>
              <c:numCache>
                <c:formatCode>#,##0,"mt"</c:formatCode>
                <c:ptCount val="10"/>
                <c:pt idx="0">
                  <c:v>25003292</c:v>
                </c:pt>
                <c:pt idx="1">
                  <c:v>56665435</c:v>
                </c:pt>
                <c:pt idx="2">
                  <c:v>77085820</c:v>
                </c:pt>
                <c:pt idx="3">
                  <c:v>15241061</c:v>
                </c:pt>
                <c:pt idx="4">
                  <c:v>89335272</c:v>
                </c:pt>
                <c:pt idx="5">
                  <c:v>109135798</c:v>
                </c:pt>
                <c:pt idx="6">
                  <c:v>7482755</c:v>
                </c:pt>
                <c:pt idx="7">
                  <c:v>697842060</c:v>
                </c:pt>
                <c:pt idx="8">
                  <c:v>1305064637</c:v>
                </c:pt>
                <c:pt idx="9">
                  <c:v>788483034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82-4251-9DB5-D722ED6CE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0302688"/>
        <c:axId val="911624832"/>
      </c:barChart>
      <c:catAx>
        <c:axId val="850302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1624832"/>
        <c:crosses val="autoZero"/>
        <c:auto val="1"/>
        <c:lblAlgn val="ctr"/>
        <c:lblOffset val="100"/>
        <c:noMultiLvlLbl val="0"/>
      </c:catAx>
      <c:valAx>
        <c:axId val="911624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,&quot;m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30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[161116 ChemOrbis Indonesia Petrochemicals Conference Nick.xlsx]SPLDMNDSEAREGIONSBALANCES15!PivotTable1</c:name>
    <c:fmtId val="1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ASIA 2015 polymers balances by region</a:t>
            </a:r>
            <a:endParaRPr lang="en-US" dirty="0"/>
          </a:p>
        </c:rich>
      </c:tx>
      <c:layout>
        <c:manualLayout>
          <c:xMode val="edge"/>
          <c:yMode val="edge"/>
          <c:x val="3.3011754185202267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SPLDMNDSEAREGIONSBALANCES15!$B$7:$B$8</c:f>
              <c:strCache>
                <c:ptCount val="1"/>
                <c:pt idx="0">
                  <c:v>Domestic Demand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SPLDMNDSEAREGIONSBALANCES15!$A$9:$A$11</c:f>
              <c:strCache>
                <c:ptCount val="3"/>
                <c:pt idx="0">
                  <c:v>Far East Asia</c:v>
                </c:pt>
                <c:pt idx="1">
                  <c:v>Indian Subcontinent</c:v>
                </c:pt>
                <c:pt idx="2">
                  <c:v>Southeast Asia</c:v>
                </c:pt>
              </c:strCache>
            </c:strRef>
          </c:cat>
          <c:val>
            <c:numRef>
              <c:f>SPLDMNDSEAREGIONSBALANCES15!$B$9:$B$11</c:f>
              <c:numCache>
                <c:formatCode>#,##0\ "kt"</c:formatCode>
                <c:ptCount val="3"/>
                <c:pt idx="0">
                  <c:v>84055.953754000002</c:v>
                </c:pt>
                <c:pt idx="1">
                  <c:v>13059.517549999999</c:v>
                </c:pt>
                <c:pt idx="2">
                  <c:v>15602.705508000001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A-4A3F-9F62-545BBFA2C53D}"/>
            </c:ext>
          </c:extLst>
        </c:ser>
        <c:ser>
          <c:idx val="1"/>
          <c:order val="1"/>
          <c:tx>
            <c:strRef>
              <c:f>SPLDMNDSEAREGIONSBALANCES15!$C$7:$C$8</c:f>
              <c:strCache>
                <c:ptCount val="1"/>
                <c:pt idx="0">
                  <c:v>Nameplate Capacity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SPLDMNDSEAREGIONSBALANCES15!$A$9:$A$11</c:f>
              <c:strCache>
                <c:ptCount val="3"/>
                <c:pt idx="0">
                  <c:v>Far East Asia</c:v>
                </c:pt>
                <c:pt idx="1">
                  <c:v>Indian Subcontinent</c:v>
                </c:pt>
                <c:pt idx="2">
                  <c:v>Southeast Asia</c:v>
                </c:pt>
              </c:strCache>
            </c:strRef>
          </c:cat>
          <c:val>
            <c:numRef>
              <c:f>SPLDMNDSEAREGIONSBALANCES15!$C$9:$C$11</c:f>
              <c:numCache>
                <c:formatCode>#,##0\ "kt"</c:formatCode>
                <c:ptCount val="3"/>
                <c:pt idx="0">
                  <c:v>105023</c:v>
                </c:pt>
                <c:pt idx="1">
                  <c:v>9817</c:v>
                </c:pt>
                <c:pt idx="2">
                  <c:v>18029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2A-4A3F-9F62-545BBFA2C5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21003439"/>
        <c:axId val="1321003855"/>
      </c:barChart>
      <c:catAx>
        <c:axId val="1321003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1003855"/>
        <c:crosses val="autoZero"/>
        <c:auto val="1"/>
        <c:lblAlgn val="ctr"/>
        <c:lblOffset val="100"/>
        <c:noMultiLvlLbl val="0"/>
      </c:catAx>
      <c:valAx>
        <c:axId val="1321003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k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1003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[161116 ChemOrbis Indonesia Petrochemicals Conference Nick.xlsx]SPLDMNDSEAREGIONSBALANCES20!PivotTable1</c:name>
    <c:fmtId val="18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ASIA 2020 polymers balances by region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SPLDMNDSEAREGIONSBALANCES20!$B$7:$B$8</c:f>
              <c:strCache>
                <c:ptCount val="1"/>
                <c:pt idx="0">
                  <c:v>Domestic Demand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SPLDMNDSEAREGIONSBALANCES20!$A$9:$A$11</c:f>
              <c:strCache>
                <c:ptCount val="3"/>
                <c:pt idx="0">
                  <c:v>Far East Asia</c:v>
                </c:pt>
                <c:pt idx="1">
                  <c:v>Indian Subcontinent</c:v>
                </c:pt>
                <c:pt idx="2">
                  <c:v>South East Asia</c:v>
                </c:pt>
              </c:strCache>
            </c:strRef>
          </c:cat>
          <c:val>
            <c:numRef>
              <c:f>SPLDMNDSEAREGIONSBALANCES20!$B$9:$B$11</c:f>
              <c:numCache>
                <c:formatCode>#,##0\ "kt"</c:formatCode>
                <c:ptCount val="3"/>
                <c:pt idx="0">
                  <c:v>101182.43442200002</c:v>
                </c:pt>
                <c:pt idx="1">
                  <c:v>19270.250678999993</c:v>
                </c:pt>
                <c:pt idx="2">
                  <c:v>17541.586137999999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2B-4925-A2D5-18CBC2A14836}"/>
            </c:ext>
          </c:extLst>
        </c:ser>
        <c:ser>
          <c:idx val="1"/>
          <c:order val="1"/>
          <c:tx>
            <c:strRef>
              <c:f>SPLDMNDSEAREGIONSBALANCES20!$C$7:$C$8</c:f>
              <c:strCache>
                <c:ptCount val="1"/>
                <c:pt idx="0">
                  <c:v>Nameplate Capacity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SPLDMNDSEAREGIONSBALANCES20!$A$9:$A$11</c:f>
              <c:strCache>
                <c:ptCount val="3"/>
                <c:pt idx="0">
                  <c:v>Far East Asia</c:v>
                </c:pt>
                <c:pt idx="1">
                  <c:v>Indian Subcontinent</c:v>
                </c:pt>
                <c:pt idx="2">
                  <c:v>South East Asia</c:v>
                </c:pt>
              </c:strCache>
            </c:strRef>
          </c:cat>
          <c:val>
            <c:numRef>
              <c:f>SPLDMNDSEAREGIONSBALANCES20!$C$9:$C$11</c:f>
              <c:numCache>
                <c:formatCode>#,##0\ "kt"</c:formatCode>
                <c:ptCount val="3"/>
                <c:pt idx="0">
                  <c:v>109340</c:v>
                </c:pt>
                <c:pt idx="1">
                  <c:v>13882</c:v>
                </c:pt>
                <c:pt idx="2">
                  <c:v>21737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2B-4925-A2D5-18CBC2A148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21003439"/>
        <c:axId val="1321003855"/>
      </c:barChart>
      <c:catAx>
        <c:axId val="1321003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1003855"/>
        <c:crosses val="autoZero"/>
        <c:auto val="1"/>
        <c:lblAlgn val="ctr"/>
        <c:lblOffset val="100"/>
        <c:noMultiLvlLbl val="0"/>
      </c:catAx>
      <c:valAx>
        <c:axId val="1321003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k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1003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 Capacities.xlsx]Polyolefinsbyregion!PivotTable3</c:name>
    <c:fmtId val="19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Polyolefinsbyregion!$B$4:$B$5</c:f>
              <c:strCache>
                <c:ptCount val="1"/>
                <c:pt idx="0">
                  <c:v>PP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Polyolefinsbyregion!$A$6:$A$16</c:f>
              <c:strCache>
                <c:ptCount val="10"/>
                <c:pt idx="0">
                  <c:v>Northeast Asia</c:v>
                </c:pt>
                <c:pt idx="1">
                  <c:v>North America</c:v>
                </c:pt>
                <c:pt idx="2">
                  <c:v>Middle East</c:v>
                </c:pt>
                <c:pt idx="3">
                  <c:v>West Europe</c:v>
                </c:pt>
                <c:pt idx="4">
                  <c:v>Southeast Asia</c:v>
                </c:pt>
                <c:pt idx="5">
                  <c:v>Indian Subcontinent</c:v>
                </c:pt>
                <c:pt idx="6">
                  <c:v>South America</c:v>
                </c:pt>
                <c:pt idx="7">
                  <c:v>CIS &amp; Baltic States</c:v>
                </c:pt>
                <c:pt idx="8">
                  <c:v>Central Europe</c:v>
                </c:pt>
                <c:pt idx="9">
                  <c:v>Africa</c:v>
                </c:pt>
              </c:strCache>
            </c:strRef>
          </c:cat>
          <c:val>
            <c:numRef>
              <c:f>Polyolefinsbyregion!$B$6:$B$16</c:f>
              <c:numCache>
                <c:formatCode>#,##0\ \k\t\p\a</c:formatCode>
                <c:ptCount val="10"/>
                <c:pt idx="0">
                  <c:v>33542.5</c:v>
                </c:pt>
                <c:pt idx="1">
                  <c:v>8930</c:v>
                </c:pt>
                <c:pt idx="2">
                  <c:v>9284</c:v>
                </c:pt>
                <c:pt idx="3">
                  <c:v>9565</c:v>
                </c:pt>
                <c:pt idx="4">
                  <c:v>5554</c:v>
                </c:pt>
                <c:pt idx="5">
                  <c:v>4984</c:v>
                </c:pt>
                <c:pt idx="6">
                  <c:v>2924</c:v>
                </c:pt>
                <c:pt idx="7">
                  <c:v>1570</c:v>
                </c:pt>
                <c:pt idx="8">
                  <c:v>1420</c:v>
                </c:pt>
                <c:pt idx="9">
                  <c:v>1377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16-477E-A1CE-F49A76DCAC9B}"/>
            </c:ext>
          </c:extLst>
        </c:ser>
        <c:ser>
          <c:idx val="1"/>
          <c:order val="1"/>
          <c:tx>
            <c:strRef>
              <c:f>Polyolefinsbyregion!$C$4:$C$5</c:f>
              <c:strCache>
                <c:ptCount val="1"/>
                <c:pt idx="0">
                  <c:v>HDPE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Polyolefinsbyregion!$A$6:$A$16</c:f>
              <c:strCache>
                <c:ptCount val="10"/>
                <c:pt idx="0">
                  <c:v>Northeast Asia</c:v>
                </c:pt>
                <c:pt idx="1">
                  <c:v>North America</c:v>
                </c:pt>
                <c:pt idx="2">
                  <c:v>Middle East</c:v>
                </c:pt>
                <c:pt idx="3">
                  <c:v>West Europe</c:v>
                </c:pt>
                <c:pt idx="4">
                  <c:v>Southeast Asia</c:v>
                </c:pt>
                <c:pt idx="5">
                  <c:v>Indian Subcontinent</c:v>
                </c:pt>
                <c:pt idx="6">
                  <c:v>South America</c:v>
                </c:pt>
                <c:pt idx="7">
                  <c:v>CIS &amp; Baltic States</c:v>
                </c:pt>
                <c:pt idx="8">
                  <c:v>Central Europe</c:v>
                </c:pt>
                <c:pt idx="9">
                  <c:v>Africa</c:v>
                </c:pt>
              </c:strCache>
            </c:strRef>
          </c:cat>
          <c:val>
            <c:numRef>
              <c:f>Polyolefinsbyregion!$C$6:$C$16</c:f>
              <c:numCache>
                <c:formatCode>#,##0\ \k\t\p\a</c:formatCode>
                <c:ptCount val="10"/>
                <c:pt idx="0">
                  <c:v>11520</c:v>
                </c:pt>
                <c:pt idx="1">
                  <c:v>10848.900000000001</c:v>
                </c:pt>
                <c:pt idx="2">
                  <c:v>10924</c:v>
                </c:pt>
                <c:pt idx="3">
                  <c:v>4827.5</c:v>
                </c:pt>
                <c:pt idx="4">
                  <c:v>3735</c:v>
                </c:pt>
                <c:pt idx="5">
                  <c:v>2450</c:v>
                </c:pt>
                <c:pt idx="6">
                  <c:v>1770</c:v>
                </c:pt>
                <c:pt idx="7">
                  <c:v>1670</c:v>
                </c:pt>
                <c:pt idx="8">
                  <c:v>1240</c:v>
                </c:pt>
                <c:pt idx="9">
                  <c:v>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16-477E-A1CE-F49A76DCAC9B}"/>
            </c:ext>
          </c:extLst>
        </c:ser>
        <c:ser>
          <c:idx val="2"/>
          <c:order val="2"/>
          <c:tx>
            <c:strRef>
              <c:f>Polyolefinsbyregion!$D$4:$D$5</c:f>
              <c:strCache>
                <c:ptCount val="1"/>
                <c:pt idx="0">
                  <c:v>LLDPE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Polyolefinsbyregion!$A$6:$A$16</c:f>
              <c:strCache>
                <c:ptCount val="10"/>
                <c:pt idx="0">
                  <c:v>Northeast Asia</c:v>
                </c:pt>
                <c:pt idx="1">
                  <c:v>North America</c:v>
                </c:pt>
                <c:pt idx="2">
                  <c:v>Middle East</c:v>
                </c:pt>
                <c:pt idx="3">
                  <c:v>West Europe</c:v>
                </c:pt>
                <c:pt idx="4">
                  <c:v>Southeast Asia</c:v>
                </c:pt>
                <c:pt idx="5">
                  <c:v>Indian Subcontinent</c:v>
                </c:pt>
                <c:pt idx="6">
                  <c:v>South America</c:v>
                </c:pt>
                <c:pt idx="7">
                  <c:v>CIS &amp; Baltic States</c:v>
                </c:pt>
                <c:pt idx="8">
                  <c:v>Central Europe</c:v>
                </c:pt>
                <c:pt idx="9">
                  <c:v>Africa</c:v>
                </c:pt>
              </c:strCache>
            </c:strRef>
          </c:cat>
          <c:val>
            <c:numRef>
              <c:f>Polyolefinsbyregion!$D$6:$D$16</c:f>
              <c:numCache>
                <c:formatCode>#,##0\ \k\t\p\a</c:formatCode>
                <c:ptCount val="10"/>
                <c:pt idx="0">
                  <c:v>9633</c:v>
                </c:pt>
                <c:pt idx="1">
                  <c:v>7928.4000000000005</c:v>
                </c:pt>
                <c:pt idx="2">
                  <c:v>6745</c:v>
                </c:pt>
                <c:pt idx="3">
                  <c:v>3527.5</c:v>
                </c:pt>
                <c:pt idx="4">
                  <c:v>4150</c:v>
                </c:pt>
                <c:pt idx="5">
                  <c:v>2040</c:v>
                </c:pt>
                <c:pt idx="6">
                  <c:v>1410</c:v>
                </c:pt>
                <c:pt idx="7">
                  <c:v>120</c:v>
                </c:pt>
                <c:pt idx="9">
                  <c:v>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16-477E-A1CE-F49A76DCAC9B}"/>
            </c:ext>
          </c:extLst>
        </c:ser>
        <c:ser>
          <c:idx val="3"/>
          <c:order val="3"/>
          <c:tx>
            <c:strRef>
              <c:f>Polyolefinsbyregion!$E$4:$E$5</c:f>
              <c:strCache>
                <c:ptCount val="1"/>
                <c:pt idx="0">
                  <c:v>LDPE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Polyolefinsbyregion!$A$6:$A$16</c:f>
              <c:strCache>
                <c:ptCount val="10"/>
                <c:pt idx="0">
                  <c:v>Northeast Asia</c:v>
                </c:pt>
                <c:pt idx="1">
                  <c:v>North America</c:v>
                </c:pt>
                <c:pt idx="2">
                  <c:v>Middle East</c:v>
                </c:pt>
                <c:pt idx="3">
                  <c:v>West Europe</c:v>
                </c:pt>
                <c:pt idx="4">
                  <c:v>Southeast Asia</c:v>
                </c:pt>
                <c:pt idx="5">
                  <c:v>Indian Subcontinent</c:v>
                </c:pt>
                <c:pt idx="6">
                  <c:v>South America</c:v>
                </c:pt>
                <c:pt idx="7">
                  <c:v>CIS &amp; Baltic States</c:v>
                </c:pt>
                <c:pt idx="8">
                  <c:v>Central Europe</c:v>
                </c:pt>
                <c:pt idx="9">
                  <c:v>Africa</c:v>
                </c:pt>
              </c:strCache>
            </c:strRef>
          </c:cat>
          <c:val>
            <c:numRef>
              <c:f>Polyolefinsbyregion!$E$6:$E$16</c:f>
              <c:numCache>
                <c:formatCode>#,##0\ \k\t\p\a</c:formatCode>
                <c:ptCount val="10"/>
                <c:pt idx="0">
                  <c:v>6577</c:v>
                </c:pt>
                <c:pt idx="1">
                  <c:v>4248.2</c:v>
                </c:pt>
                <c:pt idx="2">
                  <c:v>4445</c:v>
                </c:pt>
                <c:pt idx="3">
                  <c:v>5595</c:v>
                </c:pt>
                <c:pt idx="4">
                  <c:v>1455</c:v>
                </c:pt>
                <c:pt idx="5">
                  <c:v>300</c:v>
                </c:pt>
                <c:pt idx="6">
                  <c:v>1023</c:v>
                </c:pt>
                <c:pt idx="7">
                  <c:v>1013.4</c:v>
                </c:pt>
                <c:pt idx="8">
                  <c:v>520</c:v>
                </c:pt>
                <c:pt idx="9">
                  <c:v>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16-477E-A1CE-F49A76DCA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01000223"/>
        <c:axId val="1603953503"/>
      </c:barChart>
      <c:catAx>
        <c:axId val="101000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953503"/>
        <c:crosses val="autoZero"/>
        <c:auto val="1"/>
        <c:lblAlgn val="ctr"/>
        <c:lblOffset val="100"/>
        <c:noMultiLvlLbl val="0"/>
      </c:catAx>
      <c:valAx>
        <c:axId val="1603953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k\t\p\a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00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 Capacities.xlsx]PolyolefinsAddProd17-22!PivotTable3</c:name>
    <c:fmtId val="12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'PolyolefinsAddProd17-22'!$B$4:$B$5</c:f>
              <c:strCache>
                <c:ptCount val="1"/>
                <c:pt idx="0">
                  <c:v>Northeast Asia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'PolyolefinsAddProd17-22'!$A$6:$A$10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'PolyolefinsAddProd17-22'!$B$6:$B$10</c:f>
              <c:numCache>
                <c:formatCode>#,##0\ \k\t\p\a</c:formatCode>
                <c:ptCount val="4"/>
                <c:pt idx="0">
                  <c:v>11126.5</c:v>
                </c:pt>
                <c:pt idx="1">
                  <c:v>5640</c:v>
                </c:pt>
                <c:pt idx="2">
                  <c:v>4400</c:v>
                </c:pt>
                <c:pt idx="3">
                  <c:v>1715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FE-4FCA-88BE-BD84205303BB}"/>
            </c:ext>
          </c:extLst>
        </c:ser>
        <c:ser>
          <c:idx val="1"/>
          <c:order val="1"/>
          <c:tx>
            <c:strRef>
              <c:f>'PolyolefinsAddProd17-22'!$C$4:$C$5</c:f>
              <c:strCache>
                <c:ptCount val="1"/>
                <c:pt idx="0">
                  <c:v>Southeast Asia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'PolyolefinsAddProd17-22'!$A$6:$A$10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'PolyolefinsAddProd17-22'!$C$6:$C$10</c:f>
              <c:numCache>
                <c:formatCode>#,##0\ \k\t\p\a</c:formatCode>
                <c:ptCount val="4"/>
                <c:pt idx="0">
                  <c:v>2555</c:v>
                </c:pt>
                <c:pt idx="1">
                  <c:v>650</c:v>
                </c:pt>
                <c:pt idx="2">
                  <c:v>1150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FE-4FCA-88BE-BD84205303BB}"/>
            </c:ext>
          </c:extLst>
        </c:ser>
        <c:ser>
          <c:idx val="2"/>
          <c:order val="2"/>
          <c:tx>
            <c:strRef>
              <c:f>'PolyolefinsAddProd17-22'!$D$4:$D$5</c:f>
              <c:strCache>
                <c:ptCount val="1"/>
                <c:pt idx="0">
                  <c:v>North America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'PolyolefinsAddProd17-22'!$A$6:$A$10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'PolyolefinsAddProd17-22'!$D$6:$D$10</c:f>
              <c:numCache>
                <c:formatCode>#,##0\ \k\t\p\a</c:formatCode>
                <c:ptCount val="4"/>
                <c:pt idx="0">
                  <c:v>1663</c:v>
                </c:pt>
                <c:pt idx="1">
                  <c:v>2914.4999999999982</c:v>
                </c:pt>
                <c:pt idx="2">
                  <c:v>4275.5000000000009</c:v>
                </c:pt>
                <c:pt idx="3">
                  <c:v>1169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FE-4FCA-88BE-BD84205303BB}"/>
            </c:ext>
          </c:extLst>
        </c:ser>
        <c:ser>
          <c:idx val="3"/>
          <c:order val="3"/>
          <c:tx>
            <c:strRef>
              <c:f>'PolyolefinsAddProd17-22'!$E$4:$E$5</c:f>
              <c:strCache>
                <c:ptCount val="1"/>
                <c:pt idx="0">
                  <c:v>CIS &amp; Baltic States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'PolyolefinsAddProd17-22'!$A$6:$A$10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'PolyolefinsAddProd17-22'!$E$6:$E$10</c:f>
              <c:numCache>
                <c:formatCode>#,##0\ \k\t\p\a</c:formatCode>
                <c:ptCount val="4"/>
                <c:pt idx="0">
                  <c:v>1440</c:v>
                </c:pt>
                <c:pt idx="1">
                  <c:v>1906</c:v>
                </c:pt>
                <c:pt idx="2">
                  <c:v>550</c:v>
                </c:pt>
                <c:pt idx="3">
                  <c:v>400.00000000000011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FE-4FCA-88BE-BD84205303BB}"/>
            </c:ext>
          </c:extLst>
        </c:ser>
        <c:ser>
          <c:idx val="4"/>
          <c:order val="4"/>
          <c:tx>
            <c:strRef>
              <c:f>'PolyolefinsAddProd17-22'!$F$4:$F$5</c:f>
              <c:strCache>
                <c:ptCount val="1"/>
                <c:pt idx="0">
                  <c:v>Indian Subcontinent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'PolyolefinsAddProd17-22'!$A$6:$A$10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'PolyolefinsAddProd17-22'!$F$6:$F$10</c:f>
              <c:numCache>
                <c:formatCode>#,##0\ \k\t\p\a</c:formatCode>
                <c:ptCount val="4"/>
                <c:pt idx="0">
                  <c:v>1266</c:v>
                </c:pt>
                <c:pt idx="1">
                  <c:v>712.5</c:v>
                </c:pt>
                <c:pt idx="2">
                  <c:v>845</c:v>
                </c:pt>
                <c:pt idx="3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FE-4FCA-88BE-BD84205303BB}"/>
            </c:ext>
          </c:extLst>
        </c:ser>
        <c:ser>
          <c:idx val="5"/>
          <c:order val="5"/>
          <c:tx>
            <c:strRef>
              <c:f>'PolyolefinsAddProd17-22'!$G$4:$G$5</c:f>
              <c:strCache>
                <c:ptCount val="1"/>
                <c:pt idx="0">
                  <c:v>Middle East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'PolyolefinsAddProd17-22'!$A$6:$A$10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'PolyolefinsAddProd17-22'!$G$6:$G$10</c:f>
              <c:numCache>
                <c:formatCode>#,##0\ \k\t\p\a</c:formatCode>
                <c:ptCount val="4"/>
                <c:pt idx="0">
                  <c:v>300</c:v>
                </c:pt>
                <c:pt idx="1">
                  <c:v>1180</c:v>
                </c:pt>
                <c:pt idx="2">
                  <c:v>440</c:v>
                </c:pt>
                <c:pt idx="3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FE-4FCA-88BE-BD84205303BB}"/>
            </c:ext>
          </c:extLst>
        </c:ser>
        <c:ser>
          <c:idx val="6"/>
          <c:order val="6"/>
          <c:tx>
            <c:strRef>
              <c:f>'PolyolefinsAddProd17-22'!$H$4:$H$5</c:f>
              <c:strCache>
                <c:ptCount val="1"/>
                <c:pt idx="0">
                  <c:v>West Europe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'PolyolefinsAddProd17-22'!$A$6:$A$10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'PolyolefinsAddProd17-22'!$H$6:$H$10</c:f>
              <c:numCache>
                <c:formatCode>#,##0\ \k\t\p\a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FE-4FCA-88BE-BD84205303BB}"/>
            </c:ext>
          </c:extLst>
        </c:ser>
        <c:ser>
          <c:idx val="7"/>
          <c:order val="7"/>
          <c:tx>
            <c:strRef>
              <c:f>'PolyolefinsAddProd17-22'!$I$4:$I$5</c:f>
              <c:strCache>
                <c:ptCount val="1"/>
                <c:pt idx="0">
                  <c:v>Central Europe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'PolyolefinsAddProd17-22'!$A$6:$A$10</c:f>
              <c:strCache>
                <c:ptCount val="4"/>
                <c:pt idx="0">
                  <c:v>PP</c:v>
                </c:pt>
                <c:pt idx="1">
                  <c:v>HDPE</c:v>
                </c:pt>
                <c:pt idx="2">
                  <c:v>LLDPE</c:v>
                </c:pt>
                <c:pt idx="3">
                  <c:v>LDPE</c:v>
                </c:pt>
              </c:strCache>
            </c:strRef>
          </c:cat>
          <c:val>
            <c:numRef>
              <c:f>'PolyolefinsAddProd17-22'!$I$6:$I$10</c:f>
              <c:numCache>
                <c:formatCode>#,##0\ \k\t\p\a</c:formatCode>
                <c:ptCount val="4"/>
                <c:pt idx="0">
                  <c:v>0</c:v>
                </c:pt>
                <c:pt idx="1">
                  <c:v>270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FE-4FCA-88BE-BD8420530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01000223"/>
        <c:axId val="1603953503"/>
      </c:barChart>
      <c:catAx>
        <c:axId val="101000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953503"/>
        <c:crosses val="autoZero"/>
        <c:auto val="1"/>
        <c:lblAlgn val="ctr"/>
        <c:lblOffset val="100"/>
        <c:noMultiLvlLbl val="0"/>
      </c:catAx>
      <c:valAx>
        <c:axId val="1603953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k\t\p\a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00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 Capacities.xlsx]PolyolefinsAddPReg17-22!PivotTable3</c:name>
    <c:fmtId val="17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'PolyolefinsAddPReg17-22'!$B$4:$B$5</c:f>
              <c:strCache>
                <c:ptCount val="1"/>
                <c:pt idx="0">
                  <c:v>PP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'PolyolefinsAddPReg17-22'!$A$6:$A$14</c:f>
              <c:strCache>
                <c:ptCount val="8"/>
                <c:pt idx="0">
                  <c:v>West Europe</c:v>
                </c:pt>
                <c:pt idx="1">
                  <c:v>Central Europe</c:v>
                </c:pt>
                <c:pt idx="2">
                  <c:v>Middle East</c:v>
                </c:pt>
                <c:pt idx="3">
                  <c:v>Indian Subcontinent</c:v>
                </c:pt>
                <c:pt idx="4">
                  <c:v>CIS &amp; Baltic States</c:v>
                </c:pt>
                <c:pt idx="5">
                  <c:v>Southeast Asia</c:v>
                </c:pt>
                <c:pt idx="6">
                  <c:v>North America</c:v>
                </c:pt>
                <c:pt idx="7">
                  <c:v>Northeast Asia</c:v>
                </c:pt>
              </c:strCache>
            </c:strRef>
          </c:cat>
          <c:val>
            <c:numRef>
              <c:f>'PolyolefinsAddPReg17-22'!$B$6:$B$14</c:f>
              <c:numCache>
                <c:formatCode>#,##0\ \k\t\p\a</c:formatCode>
                <c:ptCount val="8"/>
                <c:pt idx="0">
                  <c:v>0</c:v>
                </c:pt>
                <c:pt idx="1">
                  <c:v>0</c:v>
                </c:pt>
                <c:pt idx="2">
                  <c:v>300</c:v>
                </c:pt>
                <c:pt idx="3">
                  <c:v>1266</c:v>
                </c:pt>
                <c:pt idx="4">
                  <c:v>1440</c:v>
                </c:pt>
                <c:pt idx="5">
                  <c:v>2555</c:v>
                </c:pt>
                <c:pt idx="6">
                  <c:v>1663</c:v>
                </c:pt>
                <c:pt idx="7">
                  <c:v>11126.5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A2-4051-82A0-83ED519B2565}"/>
            </c:ext>
          </c:extLst>
        </c:ser>
        <c:ser>
          <c:idx val="1"/>
          <c:order val="1"/>
          <c:tx>
            <c:strRef>
              <c:f>'PolyolefinsAddPReg17-22'!$C$4:$C$5</c:f>
              <c:strCache>
                <c:ptCount val="1"/>
                <c:pt idx="0">
                  <c:v>HDPE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'PolyolefinsAddPReg17-22'!$A$6:$A$14</c:f>
              <c:strCache>
                <c:ptCount val="8"/>
                <c:pt idx="0">
                  <c:v>West Europe</c:v>
                </c:pt>
                <c:pt idx="1">
                  <c:v>Central Europe</c:v>
                </c:pt>
                <c:pt idx="2">
                  <c:v>Middle East</c:v>
                </c:pt>
                <c:pt idx="3">
                  <c:v>Indian Subcontinent</c:v>
                </c:pt>
                <c:pt idx="4">
                  <c:v>CIS &amp; Baltic States</c:v>
                </c:pt>
                <c:pt idx="5">
                  <c:v>Southeast Asia</c:v>
                </c:pt>
                <c:pt idx="6">
                  <c:v>North America</c:v>
                </c:pt>
                <c:pt idx="7">
                  <c:v>Northeast Asia</c:v>
                </c:pt>
              </c:strCache>
            </c:strRef>
          </c:cat>
          <c:val>
            <c:numRef>
              <c:f>'PolyolefinsAddPReg17-22'!$C$6:$C$14</c:f>
              <c:numCache>
                <c:formatCode>#,##0\ \k\t\p\a</c:formatCode>
                <c:ptCount val="8"/>
                <c:pt idx="0">
                  <c:v>0</c:v>
                </c:pt>
                <c:pt idx="1">
                  <c:v>270</c:v>
                </c:pt>
                <c:pt idx="2">
                  <c:v>1180</c:v>
                </c:pt>
                <c:pt idx="3">
                  <c:v>712.5</c:v>
                </c:pt>
                <c:pt idx="4">
                  <c:v>1906</c:v>
                </c:pt>
                <c:pt idx="5">
                  <c:v>650</c:v>
                </c:pt>
                <c:pt idx="6">
                  <c:v>2914.4999999999982</c:v>
                </c:pt>
                <c:pt idx="7">
                  <c:v>5640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A2-4051-82A0-83ED519B2565}"/>
            </c:ext>
          </c:extLst>
        </c:ser>
        <c:ser>
          <c:idx val="2"/>
          <c:order val="2"/>
          <c:tx>
            <c:strRef>
              <c:f>'PolyolefinsAddPReg17-22'!$D$4:$D$5</c:f>
              <c:strCache>
                <c:ptCount val="1"/>
                <c:pt idx="0">
                  <c:v>LLDPE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'PolyolefinsAddPReg17-22'!$A$6:$A$14</c:f>
              <c:strCache>
                <c:ptCount val="8"/>
                <c:pt idx="0">
                  <c:v>West Europe</c:v>
                </c:pt>
                <c:pt idx="1">
                  <c:v>Central Europe</c:v>
                </c:pt>
                <c:pt idx="2">
                  <c:v>Middle East</c:v>
                </c:pt>
                <c:pt idx="3">
                  <c:v>Indian Subcontinent</c:v>
                </c:pt>
                <c:pt idx="4">
                  <c:v>CIS &amp; Baltic States</c:v>
                </c:pt>
                <c:pt idx="5">
                  <c:v>Southeast Asia</c:v>
                </c:pt>
                <c:pt idx="6">
                  <c:v>North America</c:v>
                </c:pt>
                <c:pt idx="7">
                  <c:v>Northeast Asia</c:v>
                </c:pt>
              </c:strCache>
            </c:strRef>
          </c:cat>
          <c:val>
            <c:numRef>
              <c:f>'PolyolefinsAddPReg17-22'!$D$6:$D$14</c:f>
              <c:numCache>
                <c:formatCode>#,##0\ \k\t\p\a</c:formatCode>
                <c:ptCount val="8"/>
                <c:pt idx="0">
                  <c:v>0</c:v>
                </c:pt>
                <c:pt idx="1">
                  <c:v>0</c:v>
                </c:pt>
                <c:pt idx="2">
                  <c:v>440</c:v>
                </c:pt>
                <c:pt idx="3">
                  <c:v>845</c:v>
                </c:pt>
                <c:pt idx="4">
                  <c:v>550</c:v>
                </c:pt>
                <c:pt idx="5">
                  <c:v>1150</c:v>
                </c:pt>
                <c:pt idx="6">
                  <c:v>4275.5000000000009</c:v>
                </c:pt>
                <c:pt idx="7">
                  <c:v>4400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A2-4051-82A0-83ED519B2565}"/>
            </c:ext>
          </c:extLst>
        </c:ser>
        <c:ser>
          <c:idx val="3"/>
          <c:order val="3"/>
          <c:tx>
            <c:strRef>
              <c:f>'PolyolefinsAddPReg17-22'!$E$4:$E$5</c:f>
              <c:strCache>
                <c:ptCount val="1"/>
                <c:pt idx="0">
                  <c:v>LDPE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'PolyolefinsAddPReg17-22'!$A$6:$A$14</c:f>
              <c:strCache>
                <c:ptCount val="8"/>
                <c:pt idx="0">
                  <c:v>West Europe</c:v>
                </c:pt>
                <c:pt idx="1">
                  <c:v>Central Europe</c:v>
                </c:pt>
                <c:pt idx="2">
                  <c:v>Middle East</c:v>
                </c:pt>
                <c:pt idx="3">
                  <c:v>Indian Subcontinent</c:v>
                </c:pt>
                <c:pt idx="4">
                  <c:v>CIS &amp; Baltic States</c:v>
                </c:pt>
                <c:pt idx="5">
                  <c:v>Southeast Asia</c:v>
                </c:pt>
                <c:pt idx="6">
                  <c:v>North America</c:v>
                </c:pt>
                <c:pt idx="7">
                  <c:v>Northeast Asia</c:v>
                </c:pt>
              </c:strCache>
            </c:strRef>
          </c:cat>
          <c:val>
            <c:numRef>
              <c:f>'PolyolefinsAddPReg17-22'!$E$6:$E$14</c:f>
              <c:numCache>
                <c:formatCode>#,##0\ \k\t\p\a</c:formatCode>
                <c:ptCount val="8"/>
                <c:pt idx="0">
                  <c:v>0</c:v>
                </c:pt>
                <c:pt idx="1">
                  <c:v>0</c:v>
                </c:pt>
                <c:pt idx="2">
                  <c:v>470</c:v>
                </c:pt>
                <c:pt idx="3">
                  <c:v>300</c:v>
                </c:pt>
                <c:pt idx="4">
                  <c:v>400.00000000000011</c:v>
                </c:pt>
                <c:pt idx="5">
                  <c:v>5</c:v>
                </c:pt>
                <c:pt idx="6">
                  <c:v>1169</c:v>
                </c:pt>
                <c:pt idx="7">
                  <c:v>1715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A2-4051-82A0-83ED519B25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01000223"/>
        <c:axId val="1603953503"/>
      </c:barChart>
      <c:catAx>
        <c:axId val="101000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953503"/>
        <c:crosses val="autoZero"/>
        <c:auto val="1"/>
        <c:lblAlgn val="ctr"/>
        <c:lblOffset val="100"/>
        <c:noMultiLvlLbl val="0"/>
      </c:catAx>
      <c:valAx>
        <c:axId val="16039535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k\t\p\a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00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 Supply Demand.xlsx]PolyolefinsImporters!PivotTable2</c:name>
    <c:fmtId val="5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PolyolefinsImporters!$B$7:$B$8</c:f>
              <c:strCache>
                <c:ptCount val="1"/>
                <c:pt idx="0">
                  <c:v>HDPE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PolyolefinsImporters!$A$9:$A$19</c:f>
              <c:strCache>
                <c:ptCount val="10"/>
                <c:pt idx="0">
                  <c:v>China</c:v>
                </c:pt>
                <c:pt idx="1">
                  <c:v>Turkey</c:v>
                </c:pt>
                <c:pt idx="2">
                  <c:v>United States</c:v>
                </c:pt>
                <c:pt idx="3">
                  <c:v>Vietnam</c:v>
                </c:pt>
                <c:pt idx="4">
                  <c:v>India</c:v>
                </c:pt>
                <c:pt idx="5">
                  <c:v>Indonesia</c:v>
                </c:pt>
                <c:pt idx="6">
                  <c:v>Mexico</c:v>
                </c:pt>
                <c:pt idx="7">
                  <c:v>Singapore</c:v>
                </c:pt>
                <c:pt idx="8">
                  <c:v>Malaysia</c:v>
                </c:pt>
                <c:pt idx="9">
                  <c:v>Poland</c:v>
                </c:pt>
              </c:strCache>
            </c:strRef>
          </c:cat>
          <c:val>
            <c:numRef>
              <c:f>PolyolefinsImporters!$B$9:$B$19</c:f>
              <c:numCache>
                <c:formatCode>#,##0\ \k\t\p\a</c:formatCode>
                <c:ptCount val="10"/>
                <c:pt idx="0">
                  <c:v>6393.9501950000003</c:v>
                </c:pt>
                <c:pt idx="1">
                  <c:v>847</c:v>
                </c:pt>
                <c:pt idx="2">
                  <c:v>1154</c:v>
                </c:pt>
                <c:pt idx="3">
                  <c:v>878</c:v>
                </c:pt>
                <c:pt idx="4">
                  <c:v>600</c:v>
                </c:pt>
                <c:pt idx="5">
                  <c:v>362</c:v>
                </c:pt>
                <c:pt idx="6">
                  <c:v>602</c:v>
                </c:pt>
                <c:pt idx="7">
                  <c:v>540</c:v>
                </c:pt>
                <c:pt idx="8">
                  <c:v>546</c:v>
                </c:pt>
                <c:pt idx="9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1B-488E-AB1C-4D592CDDDB8C}"/>
            </c:ext>
          </c:extLst>
        </c:ser>
        <c:ser>
          <c:idx val="1"/>
          <c:order val="1"/>
          <c:tx>
            <c:strRef>
              <c:f>PolyolefinsImporters!$C$7:$C$8</c:f>
              <c:strCache>
                <c:ptCount val="1"/>
                <c:pt idx="0">
                  <c:v>LDPE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PolyolefinsImporters!$A$9:$A$19</c:f>
              <c:strCache>
                <c:ptCount val="10"/>
                <c:pt idx="0">
                  <c:v>China</c:v>
                </c:pt>
                <c:pt idx="1">
                  <c:v>Turkey</c:v>
                </c:pt>
                <c:pt idx="2">
                  <c:v>United States</c:v>
                </c:pt>
                <c:pt idx="3">
                  <c:v>Vietnam</c:v>
                </c:pt>
                <c:pt idx="4">
                  <c:v>India</c:v>
                </c:pt>
                <c:pt idx="5">
                  <c:v>Indonesia</c:v>
                </c:pt>
                <c:pt idx="6">
                  <c:v>Mexico</c:v>
                </c:pt>
                <c:pt idx="7">
                  <c:v>Singapore</c:v>
                </c:pt>
                <c:pt idx="8">
                  <c:v>Malaysia</c:v>
                </c:pt>
                <c:pt idx="9">
                  <c:v>Poland</c:v>
                </c:pt>
              </c:strCache>
            </c:strRef>
          </c:cat>
          <c:val>
            <c:numRef>
              <c:f>PolyolefinsImporters!$C$9:$C$19</c:f>
              <c:numCache>
                <c:formatCode>#,##0\ \k\t\p\a</c:formatCode>
                <c:ptCount val="10"/>
                <c:pt idx="0">
                  <c:v>3313.030029</c:v>
                </c:pt>
                <c:pt idx="1">
                  <c:v>296</c:v>
                </c:pt>
                <c:pt idx="2">
                  <c:v>356</c:v>
                </c:pt>
                <c:pt idx="3">
                  <c:v>230</c:v>
                </c:pt>
                <c:pt idx="4">
                  <c:v>600</c:v>
                </c:pt>
                <c:pt idx="5">
                  <c:v>306</c:v>
                </c:pt>
                <c:pt idx="6">
                  <c:v>210</c:v>
                </c:pt>
                <c:pt idx="7">
                  <c:v>87</c:v>
                </c:pt>
                <c:pt idx="8">
                  <c:v>140</c:v>
                </c:pt>
                <c:pt idx="9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1B-488E-AB1C-4D592CDDDB8C}"/>
            </c:ext>
          </c:extLst>
        </c:ser>
        <c:ser>
          <c:idx val="2"/>
          <c:order val="2"/>
          <c:tx>
            <c:strRef>
              <c:f>PolyolefinsImporters!$D$7:$D$8</c:f>
              <c:strCache>
                <c:ptCount val="1"/>
                <c:pt idx="0">
                  <c:v>LLDPE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PolyolefinsImporters!$A$9:$A$19</c:f>
              <c:strCache>
                <c:ptCount val="10"/>
                <c:pt idx="0">
                  <c:v>China</c:v>
                </c:pt>
                <c:pt idx="1">
                  <c:v>Turkey</c:v>
                </c:pt>
                <c:pt idx="2">
                  <c:v>United States</c:v>
                </c:pt>
                <c:pt idx="3">
                  <c:v>Vietnam</c:v>
                </c:pt>
                <c:pt idx="4">
                  <c:v>India</c:v>
                </c:pt>
                <c:pt idx="5">
                  <c:v>Indonesia</c:v>
                </c:pt>
                <c:pt idx="6">
                  <c:v>Mexico</c:v>
                </c:pt>
                <c:pt idx="7">
                  <c:v>Singapore</c:v>
                </c:pt>
                <c:pt idx="8">
                  <c:v>Malaysia</c:v>
                </c:pt>
                <c:pt idx="9">
                  <c:v>Poland</c:v>
                </c:pt>
              </c:strCache>
            </c:strRef>
          </c:cat>
          <c:val>
            <c:numRef>
              <c:f>PolyolefinsImporters!$D$9:$D$19</c:f>
              <c:numCache>
                <c:formatCode>#,##0\ \k\t\p\a</c:formatCode>
                <c:ptCount val="10"/>
                <c:pt idx="0">
                  <c:v>3025.6201169999999</c:v>
                </c:pt>
                <c:pt idx="1">
                  <c:v>378.89999399999999</c:v>
                </c:pt>
                <c:pt idx="2">
                  <c:v>985</c:v>
                </c:pt>
                <c:pt idx="3">
                  <c:v>410</c:v>
                </c:pt>
                <c:pt idx="4">
                  <c:v>770</c:v>
                </c:pt>
                <c:pt idx="5">
                  <c:v>440</c:v>
                </c:pt>
                <c:pt idx="6">
                  <c:v>428</c:v>
                </c:pt>
                <c:pt idx="7">
                  <c:v>753</c:v>
                </c:pt>
                <c:pt idx="8">
                  <c:v>524</c:v>
                </c:pt>
                <c:pt idx="9">
                  <c:v>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1B-488E-AB1C-4D592CDDDB8C}"/>
            </c:ext>
          </c:extLst>
        </c:ser>
        <c:ser>
          <c:idx val="3"/>
          <c:order val="3"/>
          <c:tx>
            <c:strRef>
              <c:f>PolyolefinsImporters!$E$7:$E$8</c:f>
              <c:strCache>
                <c:ptCount val="1"/>
                <c:pt idx="0">
                  <c:v>PP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PolyolefinsImporters!$A$9:$A$19</c:f>
              <c:strCache>
                <c:ptCount val="10"/>
                <c:pt idx="0">
                  <c:v>China</c:v>
                </c:pt>
                <c:pt idx="1">
                  <c:v>Turkey</c:v>
                </c:pt>
                <c:pt idx="2">
                  <c:v>United States</c:v>
                </c:pt>
                <c:pt idx="3">
                  <c:v>Vietnam</c:v>
                </c:pt>
                <c:pt idx="4">
                  <c:v>India</c:v>
                </c:pt>
                <c:pt idx="5">
                  <c:v>Indonesia</c:v>
                </c:pt>
                <c:pt idx="6">
                  <c:v>Mexico</c:v>
                </c:pt>
                <c:pt idx="7">
                  <c:v>Singapore</c:v>
                </c:pt>
                <c:pt idx="8">
                  <c:v>Malaysia</c:v>
                </c:pt>
                <c:pt idx="9">
                  <c:v>Poland</c:v>
                </c:pt>
              </c:strCache>
            </c:strRef>
          </c:cat>
          <c:val>
            <c:numRef>
              <c:f>PolyolefinsImporters!$E$9:$E$19</c:f>
              <c:numCache>
                <c:formatCode>#,##0\ \k\t\p\a</c:formatCode>
                <c:ptCount val="10"/>
                <c:pt idx="0">
                  <c:v>4746</c:v>
                </c:pt>
                <c:pt idx="1">
                  <c:v>1984.309074</c:v>
                </c:pt>
                <c:pt idx="2">
                  <c:v>343</c:v>
                </c:pt>
                <c:pt idx="3">
                  <c:v>1247</c:v>
                </c:pt>
                <c:pt idx="4">
                  <c:v>754.69092599999999</c:v>
                </c:pt>
                <c:pt idx="5">
                  <c:v>1062</c:v>
                </c:pt>
                <c:pt idx="6">
                  <c:v>907</c:v>
                </c:pt>
                <c:pt idx="7">
                  <c:v>550</c:v>
                </c:pt>
                <c:pt idx="8">
                  <c:v>520</c:v>
                </c:pt>
                <c:pt idx="9">
                  <c:v>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1B-488E-AB1C-4D592CDDDB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00986911"/>
        <c:axId val="1659470399"/>
      </c:barChart>
      <c:catAx>
        <c:axId val="100986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470399"/>
        <c:crosses val="autoZero"/>
        <c:auto val="1"/>
        <c:lblAlgn val="ctr"/>
        <c:lblOffset val="100"/>
        <c:noMultiLvlLbl val="0"/>
      </c:catAx>
      <c:valAx>
        <c:axId val="1659470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k\t\p\a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986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 Supply Demand.xlsx]PolyolefinsExporters!PivotTable2</c:name>
    <c:fmtId val="5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PolyolefinsExporters!$B$7:$B$8</c:f>
              <c:strCache>
                <c:ptCount val="1"/>
                <c:pt idx="0">
                  <c:v>HDPE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PolyolefinsExporters!$A$9:$A$19</c:f>
              <c:strCache>
                <c:ptCount val="10"/>
                <c:pt idx="0">
                  <c:v>Saudi Arabia</c:v>
                </c:pt>
                <c:pt idx="1">
                  <c:v>United States</c:v>
                </c:pt>
                <c:pt idx="2">
                  <c:v>South Korea</c:v>
                </c:pt>
                <c:pt idx="3">
                  <c:v>Singapore</c:v>
                </c:pt>
                <c:pt idx="4">
                  <c:v>Iran</c:v>
                </c:pt>
                <c:pt idx="5">
                  <c:v>Thailand</c:v>
                </c:pt>
                <c:pt idx="6">
                  <c:v>United Arab Emirates</c:v>
                </c:pt>
                <c:pt idx="7">
                  <c:v>Canada</c:v>
                </c:pt>
                <c:pt idx="8">
                  <c:v>Qatar</c:v>
                </c:pt>
                <c:pt idx="9">
                  <c:v>Taiwan</c:v>
                </c:pt>
              </c:strCache>
            </c:strRef>
          </c:cat>
          <c:val>
            <c:numRef>
              <c:f>PolyolefinsExporters!$B$9:$B$19</c:f>
              <c:numCache>
                <c:formatCode>#,##0\ \k\t\p\a</c:formatCode>
                <c:ptCount val="10"/>
                <c:pt idx="0">
                  <c:v>3840.8000489999999</c:v>
                </c:pt>
                <c:pt idx="1">
                  <c:v>2308.1000979999999</c:v>
                </c:pt>
                <c:pt idx="2">
                  <c:v>1120</c:v>
                </c:pt>
                <c:pt idx="3">
                  <c:v>842</c:v>
                </c:pt>
                <c:pt idx="4">
                  <c:v>1890</c:v>
                </c:pt>
                <c:pt idx="5">
                  <c:v>1170</c:v>
                </c:pt>
                <c:pt idx="6">
                  <c:v>1596</c:v>
                </c:pt>
                <c:pt idx="7">
                  <c:v>1207.099976</c:v>
                </c:pt>
                <c:pt idx="8">
                  <c:v>804.79998799999998</c:v>
                </c:pt>
                <c:pt idx="9">
                  <c:v>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44-4F25-8FAB-5C94B661C5A1}"/>
            </c:ext>
          </c:extLst>
        </c:ser>
        <c:ser>
          <c:idx val="1"/>
          <c:order val="1"/>
          <c:tx>
            <c:strRef>
              <c:f>PolyolefinsExporters!$C$7:$C$8</c:f>
              <c:strCache>
                <c:ptCount val="1"/>
                <c:pt idx="0">
                  <c:v>LDPE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PolyolefinsExporters!$A$9:$A$19</c:f>
              <c:strCache>
                <c:ptCount val="10"/>
                <c:pt idx="0">
                  <c:v>Saudi Arabia</c:v>
                </c:pt>
                <c:pt idx="1">
                  <c:v>United States</c:v>
                </c:pt>
                <c:pt idx="2">
                  <c:v>South Korea</c:v>
                </c:pt>
                <c:pt idx="3">
                  <c:v>Singapore</c:v>
                </c:pt>
                <c:pt idx="4">
                  <c:v>Iran</c:v>
                </c:pt>
                <c:pt idx="5">
                  <c:v>Thailand</c:v>
                </c:pt>
                <c:pt idx="6">
                  <c:v>United Arab Emirates</c:v>
                </c:pt>
                <c:pt idx="7">
                  <c:v>Canada</c:v>
                </c:pt>
                <c:pt idx="8">
                  <c:v>Qatar</c:v>
                </c:pt>
                <c:pt idx="9">
                  <c:v>Taiwan</c:v>
                </c:pt>
              </c:strCache>
            </c:strRef>
          </c:cat>
          <c:val>
            <c:numRef>
              <c:f>PolyolefinsExporters!$C$9:$C$19</c:f>
              <c:numCache>
                <c:formatCode>#,##0\ \k\t\p\a</c:formatCode>
                <c:ptCount val="10"/>
                <c:pt idx="0">
                  <c:v>1353</c:v>
                </c:pt>
                <c:pt idx="1">
                  <c:v>1121</c:v>
                </c:pt>
                <c:pt idx="2">
                  <c:v>865.23315400000001</c:v>
                </c:pt>
                <c:pt idx="3">
                  <c:v>314</c:v>
                </c:pt>
                <c:pt idx="4">
                  <c:v>1050</c:v>
                </c:pt>
                <c:pt idx="5">
                  <c:v>359</c:v>
                </c:pt>
                <c:pt idx="6">
                  <c:v>300</c:v>
                </c:pt>
                <c:pt idx="7">
                  <c:v>330</c:v>
                </c:pt>
                <c:pt idx="8">
                  <c:v>648</c:v>
                </c:pt>
                <c:pt idx="9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44-4F25-8FAB-5C94B661C5A1}"/>
            </c:ext>
          </c:extLst>
        </c:ser>
        <c:ser>
          <c:idx val="2"/>
          <c:order val="2"/>
          <c:tx>
            <c:strRef>
              <c:f>PolyolefinsExporters!$D$7:$D$8</c:f>
              <c:strCache>
                <c:ptCount val="1"/>
                <c:pt idx="0">
                  <c:v>LLDPE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PolyolefinsExporters!$A$9:$A$19</c:f>
              <c:strCache>
                <c:ptCount val="10"/>
                <c:pt idx="0">
                  <c:v>Saudi Arabia</c:v>
                </c:pt>
                <c:pt idx="1">
                  <c:v>United States</c:v>
                </c:pt>
                <c:pt idx="2">
                  <c:v>South Korea</c:v>
                </c:pt>
                <c:pt idx="3">
                  <c:v>Singapore</c:v>
                </c:pt>
                <c:pt idx="4">
                  <c:v>Iran</c:v>
                </c:pt>
                <c:pt idx="5">
                  <c:v>Thailand</c:v>
                </c:pt>
                <c:pt idx="6">
                  <c:v>United Arab Emirates</c:v>
                </c:pt>
                <c:pt idx="7">
                  <c:v>Canada</c:v>
                </c:pt>
                <c:pt idx="8">
                  <c:v>Qatar</c:v>
                </c:pt>
                <c:pt idx="9">
                  <c:v>Taiwan</c:v>
                </c:pt>
              </c:strCache>
            </c:strRef>
          </c:cat>
          <c:val>
            <c:numRef>
              <c:f>PolyolefinsExporters!$D$9:$D$19</c:f>
              <c:numCache>
                <c:formatCode>#,##0\ \k\t\p\a</c:formatCode>
                <c:ptCount val="10"/>
                <c:pt idx="0">
                  <c:v>3020</c:v>
                </c:pt>
                <c:pt idx="1">
                  <c:v>1730.2658120000001</c:v>
                </c:pt>
                <c:pt idx="2">
                  <c:v>691</c:v>
                </c:pt>
                <c:pt idx="3">
                  <c:v>2390</c:v>
                </c:pt>
                <c:pt idx="4">
                  <c:v>200</c:v>
                </c:pt>
                <c:pt idx="5">
                  <c:v>720</c:v>
                </c:pt>
                <c:pt idx="6">
                  <c:v>570</c:v>
                </c:pt>
                <c:pt idx="7">
                  <c:v>1385</c:v>
                </c:pt>
                <c:pt idx="8">
                  <c:v>430</c:v>
                </c:pt>
                <c:pt idx="9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44-4F25-8FAB-5C94B661C5A1}"/>
            </c:ext>
          </c:extLst>
        </c:ser>
        <c:ser>
          <c:idx val="3"/>
          <c:order val="3"/>
          <c:tx>
            <c:strRef>
              <c:f>PolyolefinsExporters!$E$7:$E$8</c:f>
              <c:strCache>
                <c:ptCount val="1"/>
                <c:pt idx="0">
                  <c:v>PP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PolyolefinsExporters!$A$9:$A$19</c:f>
              <c:strCache>
                <c:ptCount val="10"/>
                <c:pt idx="0">
                  <c:v>Saudi Arabia</c:v>
                </c:pt>
                <c:pt idx="1">
                  <c:v>United States</c:v>
                </c:pt>
                <c:pt idx="2">
                  <c:v>South Korea</c:v>
                </c:pt>
                <c:pt idx="3">
                  <c:v>Singapore</c:v>
                </c:pt>
                <c:pt idx="4">
                  <c:v>Iran</c:v>
                </c:pt>
                <c:pt idx="5">
                  <c:v>Thailand</c:v>
                </c:pt>
                <c:pt idx="6">
                  <c:v>United Arab Emirates</c:v>
                </c:pt>
                <c:pt idx="7">
                  <c:v>Canada</c:v>
                </c:pt>
                <c:pt idx="8">
                  <c:v>Qatar</c:v>
                </c:pt>
                <c:pt idx="9">
                  <c:v>Taiwan</c:v>
                </c:pt>
              </c:strCache>
            </c:strRef>
          </c:cat>
          <c:val>
            <c:numRef>
              <c:f>PolyolefinsExporters!$E$9:$E$19</c:f>
              <c:numCache>
                <c:formatCode>#,##0\ \k\t\p\a</c:formatCode>
                <c:ptCount val="10"/>
                <c:pt idx="0">
                  <c:v>4243.7982419999998</c:v>
                </c:pt>
                <c:pt idx="1">
                  <c:v>1854</c:v>
                </c:pt>
                <c:pt idx="2">
                  <c:v>2839</c:v>
                </c:pt>
                <c:pt idx="3">
                  <c:v>1845</c:v>
                </c:pt>
                <c:pt idx="4">
                  <c:v>200</c:v>
                </c:pt>
                <c:pt idx="5">
                  <c:v>899</c:v>
                </c:pt>
                <c:pt idx="6">
                  <c:v>677</c:v>
                </c:pt>
                <c:pt idx="7">
                  <c:v>0</c:v>
                </c:pt>
                <c:pt idx="8">
                  <c:v>0</c:v>
                </c:pt>
                <c:pt idx="9">
                  <c:v>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44-4F25-8FAB-5C94B661C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00986911"/>
        <c:axId val="1659470399"/>
      </c:barChart>
      <c:catAx>
        <c:axId val="100986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470399"/>
        <c:crosses val="autoZero"/>
        <c:auto val="1"/>
        <c:lblAlgn val="ctr"/>
        <c:lblOffset val="100"/>
        <c:noMultiLvlLbl val="0"/>
      </c:catAx>
      <c:valAx>
        <c:axId val="1659470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k\t\p\a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986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[AP Supply Demand.xlsx]PolyolefinsImpExpNet!PivotTable2</c:name>
    <c:fmtId val="7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PolyolefinsImpExpNet!$B$7:$B$8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PolyolefinsImpExpNet!$A$9:$A$19</c:f>
              <c:strCache>
                <c:ptCount val="10"/>
                <c:pt idx="0">
                  <c:v>China</c:v>
                </c:pt>
                <c:pt idx="1">
                  <c:v>Turkey</c:v>
                </c:pt>
                <c:pt idx="2">
                  <c:v>United States</c:v>
                </c:pt>
                <c:pt idx="3">
                  <c:v>India</c:v>
                </c:pt>
                <c:pt idx="4">
                  <c:v>Singapore</c:v>
                </c:pt>
                <c:pt idx="5">
                  <c:v>Canada</c:v>
                </c:pt>
                <c:pt idx="6">
                  <c:v>Thailand</c:v>
                </c:pt>
                <c:pt idx="7">
                  <c:v>South Korea</c:v>
                </c:pt>
                <c:pt idx="8">
                  <c:v>Saudi Arabia</c:v>
                </c:pt>
                <c:pt idx="9">
                  <c:v>Iran</c:v>
                </c:pt>
              </c:strCache>
            </c:strRef>
          </c:cat>
          <c:val>
            <c:numRef>
              <c:f>PolyolefinsImpExpNet!$B$9:$B$19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0-8B81-4CA0-81F6-481B60CCD047}"/>
            </c:ext>
          </c:extLst>
        </c:ser>
        <c:ser>
          <c:idx val="1"/>
          <c:order val="1"/>
          <c:tx>
            <c:strRef>
              <c:f>PolyolefinsImpExpNet!$C$7:$C$8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PolyolefinsImpExpNet!$A$9:$A$19</c:f>
              <c:strCache>
                <c:ptCount val="10"/>
                <c:pt idx="0">
                  <c:v>China</c:v>
                </c:pt>
                <c:pt idx="1">
                  <c:v>Turkey</c:v>
                </c:pt>
                <c:pt idx="2">
                  <c:v>United States</c:v>
                </c:pt>
                <c:pt idx="3">
                  <c:v>India</c:v>
                </c:pt>
                <c:pt idx="4">
                  <c:v>Singapore</c:v>
                </c:pt>
                <c:pt idx="5">
                  <c:v>Canada</c:v>
                </c:pt>
                <c:pt idx="6">
                  <c:v>Thailand</c:v>
                </c:pt>
                <c:pt idx="7">
                  <c:v>South Korea</c:v>
                </c:pt>
                <c:pt idx="8">
                  <c:v>Saudi Arabia</c:v>
                </c:pt>
                <c:pt idx="9">
                  <c:v>Iran</c:v>
                </c:pt>
              </c:strCache>
            </c:strRef>
          </c:cat>
          <c:val>
            <c:numRef>
              <c:f>PolyolefinsImpExpNet!$C$9:$C$19</c:f>
              <c:numCache>
                <c:formatCode>#,##0\ \k\t\p\a</c:formatCode>
                <c:ptCount val="10"/>
                <c:pt idx="0">
                  <c:v>16821.600341000001</c:v>
                </c:pt>
                <c:pt idx="1">
                  <c:v>3436.2090679999997</c:v>
                </c:pt>
                <c:pt idx="2">
                  <c:v>-4175.3659099999995</c:v>
                </c:pt>
                <c:pt idx="3">
                  <c:v>1814.6909260000002</c:v>
                </c:pt>
                <c:pt idx="4">
                  <c:v>-3461</c:v>
                </c:pt>
                <c:pt idx="5">
                  <c:v>-1583.7821019999999</c:v>
                </c:pt>
                <c:pt idx="6">
                  <c:v>-2442</c:v>
                </c:pt>
                <c:pt idx="7">
                  <c:v>-5164.2331539999996</c:v>
                </c:pt>
                <c:pt idx="8">
                  <c:v>-12267.598291</c:v>
                </c:pt>
                <c:pt idx="9">
                  <c:v>-3161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81-4CA0-81F6-481B60CCD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00986911"/>
        <c:axId val="1659470399"/>
      </c:barChart>
      <c:catAx>
        <c:axId val="100986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470399"/>
        <c:crosses val="autoZero"/>
        <c:auto val="1"/>
        <c:lblAlgn val="ctr"/>
        <c:lblOffset val="100"/>
        <c:noMultiLvlLbl val="0"/>
      </c:catAx>
      <c:valAx>
        <c:axId val="1659470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986911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[161116 ChemOrbis Indonesia Petrochemicals Conference Nick.xlsx]GDPSEACountries!PivotTable1</c:name>
    <c:fmtId val="8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GDPSEACountries!$B$3</c:f>
              <c:strCache>
                <c:ptCount val="1"/>
                <c:pt idx="0">
                  <c:v>2005 GDP (current US$)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GDPSEACountries!$A$4:$A$11</c:f>
              <c:strCache>
                <c:ptCount val="7"/>
                <c:pt idx="0">
                  <c:v>Indonesia</c:v>
                </c:pt>
                <c:pt idx="1">
                  <c:v>Malaysia</c:v>
                </c:pt>
                <c:pt idx="2">
                  <c:v>Myanmar</c:v>
                </c:pt>
                <c:pt idx="3">
                  <c:v>Philippines</c:v>
                </c:pt>
                <c:pt idx="4">
                  <c:v>Singapore</c:v>
                </c:pt>
                <c:pt idx="5">
                  <c:v>Thailand</c:v>
                </c:pt>
                <c:pt idx="6">
                  <c:v>Vietnam</c:v>
                </c:pt>
              </c:strCache>
            </c:strRef>
          </c:cat>
          <c:val>
            <c:numRef>
              <c:f>GDPSEACountries!$B$4:$B$11</c:f>
              <c:numCache>
                <c:formatCode>#,##0,,,\ "B"</c:formatCode>
                <c:ptCount val="7"/>
                <c:pt idx="0">
                  <c:v>285868619205.80548</c:v>
                </c:pt>
                <c:pt idx="1">
                  <c:v>143534102611.49692</c:v>
                </c:pt>
                <c:pt idx="3">
                  <c:v>103071585462.59904</c:v>
                </c:pt>
                <c:pt idx="4">
                  <c:v>127417688055.7558</c:v>
                </c:pt>
                <c:pt idx="5">
                  <c:v>189318499954.00308</c:v>
                </c:pt>
                <c:pt idx="6">
                  <c:v>57633255739.398415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D1-4D9E-B571-695ACE06F7D0}"/>
            </c:ext>
          </c:extLst>
        </c:ser>
        <c:ser>
          <c:idx val="1"/>
          <c:order val="1"/>
          <c:tx>
            <c:strRef>
              <c:f>GDPSEACountries!$C$3</c:f>
              <c:strCache>
                <c:ptCount val="1"/>
                <c:pt idx="0">
                  <c:v>2010 GDP (current US$)P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GDPSEACountries!$A$4:$A$11</c:f>
              <c:strCache>
                <c:ptCount val="7"/>
                <c:pt idx="0">
                  <c:v>Indonesia</c:v>
                </c:pt>
                <c:pt idx="1">
                  <c:v>Malaysia</c:v>
                </c:pt>
                <c:pt idx="2">
                  <c:v>Myanmar</c:v>
                </c:pt>
                <c:pt idx="3">
                  <c:v>Philippines</c:v>
                </c:pt>
                <c:pt idx="4">
                  <c:v>Singapore</c:v>
                </c:pt>
                <c:pt idx="5">
                  <c:v>Thailand</c:v>
                </c:pt>
                <c:pt idx="6">
                  <c:v>Vietnam</c:v>
                </c:pt>
              </c:strCache>
            </c:strRef>
          </c:cat>
          <c:val>
            <c:numRef>
              <c:f>GDPSEACountries!$C$4:$C$11</c:f>
              <c:numCache>
                <c:formatCode>#,##0,</c:formatCode>
                <c:ptCount val="7"/>
                <c:pt idx="0">
                  <c:v>755094157594.52661</c:v>
                </c:pt>
                <c:pt idx="1">
                  <c:v>255016919685.82162</c:v>
                </c:pt>
                <c:pt idx="3">
                  <c:v>199590774784.58072</c:v>
                </c:pt>
                <c:pt idx="4">
                  <c:v>236421782178.21777</c:v>
                </c:pt>
                <c:pt idx="5">
                  <c:v>340923571200.88873</c:v>
                </c:pt>
                <c:pt idx="6">
                  <c:v>115931749904.83922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D1-4D9E-B571-695ACE06F7D0}"/>
            </c:ext>
          </c:extLst>
        </c:ser>
        <c:ser>
          <c:idx val="2"/>
          <c:order val="2"/>
          <c:tx>
            <c:strRef>
              <c:f>GDPSEACountries!$D$3</c:f>
              <c:strCache>
                <c:ptCount val="1"/>
                <c:pt idx="0">
                  <c:v>2015 GDP (current US$)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GDPSEACountries!$A$4:$A$11</c:f>
              <c:strCache>
                <c:ptCount val="7"/>
                <c:pt idx="0">
                  <c:v>Indonesia</c:v>
                </c:pt>
                <c:pt idx="1">
                  <c:v>Malaysia</c:v>
                </c:pt>
                <c:pt idx="2">
                  <c:v>Myanmar</c:v>
                </c:pt>
                <c:pt idx="3">
                  <c:v>Philippines</c:v>
                </c:pt>
                <c:pt idx="4">
                  <c:v>Singapore</c:v>
                </c:pt>
                <c:pt idx="5">
                  <c:v>Thailand</c:v>
                </c:pt>
                <c:pt idx="6">
                  <c:v>Vietnam</c:v>
                </c:pt>
              </c:strCache>
            </c:strRef>
          </c:cat>
          <c:val>
            <c:numRef>
              <c:f>GDPSEACountries!$D$4:$D$11</c:f>
              <c:numCache>
                <c:formatCode>#,##0,</c:formatCode>
                <c:ptCount val="7"/>
                <c:pt idx="0">
                  <c:v>861933968740.33203</c:v>
                </c:pt>
                <c:pt idx="1">
                  <c:v>296217641787.22314</c:v>
                </c:pt>
                <c:pt idx="2">
                  <c:v>64865515159.227654</c:v>
                </c:pt>
                <c:pt idx="3">
                  <c:v>291965336390.94958</c:v>
                </c:pt>
                <c:pt idx="4">
                  <c:v>292739307535.64154</c:v>
                </c:pt>
                <c:pt idx="5">
                  <c:v>395281580952.88147</c:v>
                </c:pt>
                <c:pt idx="6">
                  <c:v>193599379094.85916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D1-4D9E-B571-695ACE06F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421024"/>
        <c:axId val="105415616"/>
      </c:barChart>
      <c:catAx>
        <c:axId val="10542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415616"/>
        <c:crosses val="autoZero"/>
        <c:auto val="1"/>
        <c:lblAlgn val="ctr"/>
        <c:lblOffset val="100"/>
        <c:noMultiLvlLbl val="0"/>
      </c:catAx>
      <c:valAx>
        <c:axId val="10541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,,,\ &quot;B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42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[161116 ChemOrbis Indonesia Petrochemicals Conference Nick.xlsx]SEAPopPivot!PivotTable2</c:name>
    <c:fmtId val="10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SEAPopPivot!$B$3</c:f>
              <c:strCache>
                <c:ptCount val="1"/>
                <c:pt idx="0">
                  <c:v>2005 Population,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SEAPopPivot!$A$4:$A$11</c:f>
              <c:strCache>
                <c:ptCount val="7"/>
                <c:pt idx="0">
                  <c:v>Indonesia</c:v>
                </c:pt>
                <c:pt idx="1">
                  <c:v>Malaysia</c:v>
                </c:pt>
                <c:pt idx="2">
                  <c:v>Myanmar</c:v>
                </c:pt>
                <c:pt idx="3">
                  <c:v>Philippines</c:v>
                </c:pt>
                <c:pt idx="4">
                  <c:v>Singapore</c:v>
                </c:pt>
                <c:pt idx="5">
                  <c:v>Thailand</c:v>
                </c:pt>
                <c:pt idx="6">
                  <c:v>Vietnam</c:v>
                </c:pt>
              </c:strCache>
            </c:strRef>
          </c:cat>
          <c:val>
            <c:numRef>
              <c:f>SEAPopPivot!$B$4:$B$11</c:f>
              <c:numCache>
                <c:formatCode>#,##0,,\ "m"</c:formatCode>
                <c:ptCount val="7"/>
                <c:pt idx="0">
                  <c:v>226254703</c:v>
                </c:pt>
                <c:pt idx="1">
                  <c:v>25796124</c:v>
                </c:pt>
                <c:pt idx="2">
                  <c:v>49984704</c:v>
                </c:pt>
                <c:pt idx="3">
                  <c:v>86141373</c:v>
                </c:pt>
                <c:pt idx="4">
                  <c:v>4265762</c:v>
                </c:pt>
                <c:pt idx="5">
                  <c:v>65863973</c:v>
                </c:pt>
                <c:pt idx="6">
                  <c:v>82392100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30-452C-91B4-10CC3D2C48C8}"/>
            </c:ext>
          </c:extLst>
        </c:ser>
        <c:ser>
          <c:idx val="1"/>
          <c:order val="1"/>
          <c:tx>
            <c:strRef>
              <c:f>SEAPopPivot!$C$3</c:f>
              <c:strCache>
                <c:ptCount val="1"/>
                <c:pt idx="0">
                  <c:v>2010 Population, total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SEAPopPivot!$A$4:$A$11</c:f>
              <c:strCache>
                <c:ptCount val="7"/>
                <c:pt idx="0">
                  <c:v>Indonesia</c:v>
                </c:pt>
                <c:pt idx="1">
                  <c:v>Malaysia</c:v>
                </c:pt>
                <c:pt idx="2">
                  <c:v>Myanmar</c:v>
                </c:pt>
                <c:pt idx="3">
                  <c:v>Philippines</c:v>
                </c:pt>
                <c:pt idx="4">
                  <c:v>Singapore</c:v>
                </c:pt>
                <c:pt idx="5">
                  <c:v>Thailand</c:v>
                </c:pt>
                <c:pt idx="6">
                  <c:v>Vietnam</c:v>
                </c:pt>
              </c:strCache>
            </c:strRef>
          </c:cat>
          <c:val>
            <c:numRef>
              <c:f>SEAPopPivot!$C$4:$C$11</c:f>
              <c:numCache>
                <c:formatCode>General</c:formatCode>
                <c:ptCount val="7"/>
                <c:pt idx="0">
                  <c:v>241613126</c:v>
                </c:pt>
                <c:pt idx="1">
                  <c:v>28119500</c:v>
                </c:pt>
                <c:pt idx="2">
                  <c:v>51733013</c:v>
                </c:pt>
                <c:pt idx="3">
                  <c:v>93038902</c:v>
                </c:pt>
                <c:pt idx="4">
                  <c:v>5076732</c:v>
                </c:pt>
                <c:pt idx="5">
                  <c:v>66692024</c:v>
                </c:pt>
                <c:pt idx="6">
                  <c:v>86932500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30-452C-91B4-10CC3D2C48C8}"/>
            </c:ext>
          </c:extLst>
        </c:ser>
        <c:ser>
          <c:idx val="2"/>
          <c:order val="2"/>
          <c:tx>
            <c:strRef>
              <c:f>SEAPopPivot!$D$3</c:f>
              <c:strCache>
                <c:ptCount val="1"/>
                <c:pt idx="0">
                  <c:v>2015 Population, 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SEAPopPivot!$A$4:$A$11</c:f>
              <c:strCache>
                <c:ptCount val="7"/>
                <c:pt idx="0">
                  <c:v>Indonesia</c:v>
                </c:pt>
                <c:pt idx="1">
                  <c:v>Malaysia</c:v>
                </c:pt>
                <c:pt idx="2">
                  <c:v>Myanmar</c:v>
                </c:pt>
                <c:pt idx="3">
                  <c:v>Philippines</c:v>
                </c:pt>
                <c:pt idx="4">
                  <c:v>Singapore</c:v>
                </c:pt>
                <c:pt idx="5">
                  <c:v>Thailand</c:v>
                </c:pt>
                <c:pt idx="6">
                  <c:v>Vietnam</c:v>
                </c:pt>
              </c:strCache>
            </c:strRef>
          </c:cat>
          <c:val>
            <c:numRef>
              <c:f>SEAPopPivot!$D$4:$D$11</c:f>
              <c:numCache>
                <c:formatCode>General</c:formatCode>
                <c:ptCount val="7"/>
                <c:pt idx="0">
                  <c:v>257563815</c:v>
                </c:pt>
                <c:pt idx="1">
                  <c:v>30331007</c:v>
                </c:pt>
                <c:pt idx="2">
                  <c:v>53897154</c:v>
                </c:pt>
                <c:pt idx="3">
                  <c:v>100699395</c:v>
                </c:pt>
                <c:pt idx="4">
                  <c:v>5535002</c:v>
                </c:pt>
                <c:pt idx="5">
                  <c:v>67959359</c:v>
                </c:pt>
                <c:pt idx="6">
                  <c:v>91703800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30-452C-91B4-10CC3D2C48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425600"/>
        <c:axId val="105416448"/>
      </c:barChart>
      <c:catAx>
        <c:axId val="10542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416448"/>
        <c:crosses val="autoZero"/>
        <c:auto val="1"/>
        <c:lblAlgn val="ctr"/>
        <c:lblOffset val="100"/>
        <c:noMultiLvlLbl val="0"/>
      </c:catAx>
      <c:valAx>
        <c:axId val="10541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,,\ &quot;m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42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54473-0413-8D4F-A258-92E2FB369479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78DEC-39FA-FB40-9CE9-DE005810A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8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ASEAN Polyolefins Markets position in Trade War</a:t>
            </a:r>
          </a:p>
          <a:p>
            <a:endParaRPr lang="en-US" dirty="0"/>
          </a:p>
          <a:p>
            <a:r>
              <a:rPr lang="en-US" dirty="0"/>
              <a:t> 28th APF &amp; 17th Term AFPI </a:t>
            </a:r>
            <a:r>
              <a:rPr lang="en-US" dirty="0" err="1"/>
              <a:t>Conf</a:t>
            </a:r>
            <a:r>
              <a:rPr lang="en-US" dirty="0"/>
              <a:t> 2018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8DEC-39FA-FB40-9CE9-DE005810A4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14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B548B-F38A-4F03-8A0E-A74188C1500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71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B548B-F38A-4F03-8A0E-A74188C1500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63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B548B-F38A-4F03-8A0E-A74188C1500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38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B548B-F38A-4F03-8A0E-A74188C1500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408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B548B-F38A-4F03-8A0E-A74188C1500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617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8DEC-39FA-FB40-9CE9-DE005810A4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28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8DEC-39FA-FB40-9CE9-DE005810A4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42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B548B-F38A-4F03-8A0E-A74188C1500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29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B548B-F38A-4F03-8A0E-A74188C1500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97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8DEC-39FA-FB40-9CE9-DE005810A4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29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8DEC-39FA-FB40-9CE9-DE005810A4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04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8DEC-39FA-FB40-9CE9-DE005810A46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4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8DEC-39FA-FB40-9CE9-DE005810A4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57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87E-2F8D-6B40-BBCE-D5BB0A5B2CBE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3568-6E1C-2B48-B87A-CB32BB6ED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9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87E-2F8D-6B40-BBCE-D5BB0A5B2CBE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3568-6E1C-2B48-B87A-CB32BB6ED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8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87E-2F8D-6B40-BBCE-D5BB0A5B2CBE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3568-6E1C-2B48-B87A-CB32BB6ED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87E-2F8D-6B40-BBCE-D5BB0A5B2CBE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3568-6E1C-2B48-B87A-CB32BB6ED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9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87E-2F8D-6B40-BBCE-D5BB0A5B2CBE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3568-6E1C-2B48-B87A-CB32BB6ED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0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87E-2F8D-6B40-BBCE-D5BB0A5B2CBE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3568-6E1C-2B48-B87A-CB32BB6ED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8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87E-2F8D-6B40-BBCE-D5BB0A5B2CBE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3568-6E1C-2B48-B87A-CB32BB6ED03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AD7EA08-3D8F-413F-A5A8-082D3B44BC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93576" y="6095622"/>
            <a:ext cx="1746613" cy="76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0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87E-2F8D-6B40-BBCE-D5BB0A5B2CBE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3568-6E1C-2B48-B87A-CB32BB6ED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5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87E-2F8D-6B40-BBCE-D5BB0A5B2CBE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3568-6E1C-2B48-B87A-CB32BB6ED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8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87E-2F8D-6B40-BBCE-D5BB0A5B2CBE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3568-6E1C-2B48-B87A-CB32BB6ED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6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87E-2F8D-6B40-BBCE-D5BB0A5B2CBE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3568-6E1C-2B48-B87A-CB32BB6ED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2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DA87E-2F8D-6B40-BBCE-D5BB0A5B2CBE}" type="datetimeFigureOut">
              <a:rPr lang="en-US" smtClean="0"/>
              <a:t>12-Sep-18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33568-6E1C-2B48-B87A-CB32BB6ED03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160AD4-9034-4B7B-8EB9-6EB394ED7D3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663543" y="6213460"/>
            <a:ext cx="1476646" cy="64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3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298791-877A-4AB4-965A-8566132EB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ASEAN Polyolefins Markets position in Trade War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674D787-1A0D-4C52-868D-685040777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28th APF &amp; 17th Term AFPI </a:t>
            </a:r>
            <a:r>
              <a:rPr lang="en-US" dirty="0" err="1"/>
              <a:t>Conf</a:t>
            </a:r>
            <a:r>
              <a:rPr lang="en-US" dirty="0"/>
              <a:t> 2018</a:t>
            </a:r>
          </a:p>
          <a:p>
            <a:r>
              <a:rPr lang="en-US" dirty="0"/>
              <a:t>Bangkok, 20-21st September 2018</a:t>
            </a:r>
          </a:p>
          <a:p>
            <a:r>
              <a:rPr lang="en-US" dirty="0"/>
              <a:t>Presented by Avdo Niksic - Nick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12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ASEAN METRICS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SEA GDP (current US$, billion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827088" y="2514600"/>
          <a:ext cx="3298825" cy="374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SEA population, millions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4241800" y="2514600"/>
          <a:ext cx="3298825" cy="374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6474106"/>
            <a:ext cx="3827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World Bank</a:t>
            </a:r>
          </a:p>
        </p:txBody>
      </p:sp>
    </p:spTree>
    <p:extLst>
      <p:ext uri="{BB962C8B-B14F-4D97-AF65-F5344CB8AC3E}">
        <p14:creationId xmlns:p14="http://schemas.microsoft.com/office/powerpoint/2010/main" val="246769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ASEAN GLOBAL POSITION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27088" y="1535113"/>
            <a:ext cx="3670300" cy="6397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SEA position in the world, GDP 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827088" y="2514600"/>
          <a:ext cx="3298825" cy="374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SEA position in the world, population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4241800" y="2523930"/>
          <a:ext cx="3298825" cy="373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" y="6474106"/>
            <a:ext cx="4269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World Bank, Note: SEA excluding Singapore</a:t>
            </a:r>
          </a:p>
        </p:txBody>
      </p:sp>
    </p:spTree>
    <p:extLst>
      <p:ext uri="{BB962C8B-B14F-4D97-AF65-F5344CB8AC3E}">
        <p14:creationId xmlns:p14="http://schemas.microsoft.com/office/powerpoint/2010/main" val="111998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3ADC7-18F8-4346-9622-4C4A2557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2017 ASEAN net importers and exporters by country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06D8C2-F8B9-47F8-A85F-8AEF821A2D71}"/>
              </a:ext>
            </a:extLst>
          </p:cNvPr>
          <p:cNvSpPr txBox="1"/>
          <p:nvPr/>
        </p:nvSpPr>
        <p:spPr>
          <a:xfrm>
            <a:off x="0" y="6581001"/>
            <a:ext cx="736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Asia Plans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501A8D5-3030-4285-A493-ECFADFD3E9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1797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64E16-F8CE-48A9-9775-082F8660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ASEAN Polyolefins Capacity growth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ED5596-EDB0-46FD-B198-92E0680D5AD1}"/>
              </a:ext>
            </a:extLst>
          </p:cNvPr>
          <p:cNvSpPr txBox="1"/>
          <p:nvPr/>
        </p:nvSpPr>
        <p:spPr>
          <a:xfrm>
            <a:off x="0" y="6581001"/>
            <a:ext cx="736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Asia Plans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EE01BB0-A8E9-4EC5-81A7-95E50C8155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217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3ADC7-18F8-4346-9622-4C4A2557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2017 ASEAN net importers and exporters by product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06D8C2-F8B9-47F8-A85F-8AEF821A2D71}"/>
              </a:ext>
            </a:extLst>
          </p:cNvPr>
          <p:cNvSpPr txBox="1"/>
          <p:nvPr/>
        </p:nvSpPr>
        <p:spPr>
          <a:xfrm>
            <a:off x="0" y="6581001"/>
            <a:ext cx="736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Asia Plans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2B65E13-F820-470E-85A9-4DA031BF32B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9082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3ADC7-18F8-4346-9622-4C4A2557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2020 ASEAN net importers and exporters by product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06D8C2-F8B9-47F8-A85F-8AEF821A2D71}"/>
              </a:ext>
            </a:extLst>
          </p:cNvPr>
          <p:cNvSpPr txBox="1"/>
          <p:nvPr/>
        </p:nvSpPr>
        <p:spPr>
          <a:xfrm>
            <a:off x="0" y="6581001"/>
            <a:ext cx="736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Asia Plans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3232DE4-A3A3-4668-9121-75E5DBD121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9742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F37E-2BF1-4AC2-9762-AB0DC1700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2017 China Polyolefins imports by region/product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7FC46D-76F1-47C9-AC18-E0D651B08D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8693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ASEAN relationship with FEA, India and Middle East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ASEAN market has unique dual behavior, individual and collective, and it’s relationships with other markets are both individual and collective</a:t>
            </a:r>
          </a:p>
          <a:p>
            <a:r>
              <a:rPr lang="en-US" dirty="0"/>
              <a:t>Individual countries removed barriers to internal trade within SEA, and keep differential barriers in place for external markets by country and by importer type</a:t>
            </a:r>
          </a:p>
          <a:p>
            <a:r>
              <a:rPr lang="en-US" dirty="0"/>
              <a:t>As a result, some of external markets influence all countries in SEA by influencing a single country</a:t>
            </a:r>
          </a:p>
          <a:p>
            <a:r>
              <a:rPr lang="en-US" dirty="0"/>
              <a:t>Capacities additions in individual SEA countries under such circumstances have double impact on all relationships in a domino reaction</a:t>
            </a:r>
          </a:p>
        </p:txBody>
      </p:sp>
    </p:spTree>
    <p:extLst>
      <p:ext uri="{BB962C8B-B14F-4D97-AF65-F5344CB8AC3E}">
        <p14:creationId xmlns:p14="http://schemas.microsoft.com/office/powerpoint/2010/main" val="3265698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ASEAN POSITION IN TRADE WARS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Non-ASEAN in ASEAN (USA, Korean, Saudi, Iranian, Japanese)</a:t>
            </a:r>
          </a:p>
          <a:p>
            <a:r>
              <a:rPr lang="en-US" dirty="0"/>
              <a:t>Vietnam tariffs are lower, but re-exporters are everywhere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6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FEA, ISC and SEA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ASIA 2015 balances by region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827088" y="2514600"/>
          <a:ext cx="3298825" cy="374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ASIA 2020 balances by region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4241800" y="2514600"/>
          <a:ext cx="3298825" cy="374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23" y="6474106"/>
            <a:ext cx="5538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err="1"/>
              <a:t>AsiaPlans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5433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6530-68EE-4171-A564-40D53E3C1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AA37F-4CC9-4475-9DAC-03BE75139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SUPPLY, DEMAND</a:t>
            </a:r>
          </a:p>
          <a:p>
            <a:r>
              <a:rPr lang="en-US" dirty="0"/>
              <a:t>WORLD</a:t>
            </a:r>
          </a:p>
          <a:p>
            <a:r>
              <a:rPr lang="en-US" dirty="0"/>
              <a:t>ASEAN</a:t>
            </a:r>
          </a:p>
          <a:p>
            <a:r>
              <a:rPr lang="en-US" dirty="0"/>
              <a:t>TRADE WARS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9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 &amp;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ASEAN entanglement</a:t>
            </a:r>
          </a:p>
          <a:p>
            <a:r>
              <a:rPr lang="en-US" dirty="0"/>
              <a:t>Turkey East or West, no middle left in the Middle East?</a:t>
            </a:r>
          </a:p>
          <a:p>
            <a:r>
              <a:rPr lang="en-US" dirty="0"/>
              <a:t>China buys more USA polyolefins (starting November)?</a:t>
            </a:r>
          </a:p>
          <a:p>
            <a:r>
              <a:rPr lang="en-US" dirty="0"/>
              <a:t>Vietnam buys more USA polymers, anytime?</a:t>
            </a:r>
          </a:p>
          <a:p>
            <a:r>
              <a:rPr lang="en-US" dirty="0"/>
              <a:t>more “Made in USA” plastic products?</a:t>
            </a:r>
          </a:p>
          <a:p>
            <a:r>
              <a:rPr lang="en-US" dirty="0"/>
              <a:t>Mix of all of the above</a:t>
            </a:r>
          </a:p>
          <a:p>
            <a:r>
              <a:rPr lang="en-US" dirty="0"/>
              <a:t>Real domestic demand growth real opportunity potential in ASEAN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26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1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643467"/>
            <a:ext cx="2522980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1" y="2638044"/>
            <a:ext cx="2522980" cy="3415622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Please contact nick@asiaplans.com for final presentation slides (please write APF AFPI SLIDES in the email subject)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50653-DB66-4C7F-B0E4-7E16CB485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3322" y="2323050"/>
            <a:ext cx="4688077" cy="205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1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64E16-F8CE-48A9-9775-082F8660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2017 World Polyolefins Capacity by product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A2A20A-6DDA-45F5-8F78-DF8C7AD027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7893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3ED5596-EDB0-46FD-B198-92E0680D5AD1}"/>
              </a:ext>
            </a:extLst>
          </p:cNvPr>
          <p:cNvSpPr txBox="1"/>
          <p:nvPr/>
        </p:nvSpPr>
        <p:spPr>
          <a:xfrm>
            <a:off x="0" y="6581001"/>
            <a:ext cx="736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Asia Plans</a:t>
            </a:r>
          </a:p>
        </p:txBody>
      </p:sp>
    </p:spTree>
    <p:extLst>
      <p:ext uri="{BB962C8B-B14F-4D97-AF65-F5344CB8AC3E}">
        <p14:creationId xmlns:p14="http://schemas.microsoft.com/office/powerpoint/2010/main" val="120497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64E16-F8CE-48A9-9775-082F8660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2017 World Polyolefins Capacity by region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ED5596-EDB0-46FD-B198-92E0680D5AD1}"/>
              </a:ext>
            </a:extLst>
          </p:cNvPr>
          <p:cNvSpPr txBox="1"/>
          <p:nvPr/>
        </p:nvSpPr>
        <p:spPr>
          <a:xfrm>
            <a:off x="0" y="6581001"/>
            <a:ext cx="736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Asia Plans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026B1D4-D634-421D-AF71-85A6443CB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6747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653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1584D-D03E-40DE-A67D-6E7B4638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18-22 Polyolefins Capacity additions by product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F10B62-44CA-4EBA-8B38-5483F21EC4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2398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4C2A73B-8179-4C82-9157-E6FB11BBF44D}"/>
              </a:ext>
            </a:extLst>
          </p:cNvPr>
          <p:cNvSpPr txBox="1"/>
          <p:nvPr/>
        </p:nvSpPr>
        <p:spPr>
          <a:xfrm>
            <a:off x="-1" y="6581001"/>
            <a:ext cx="736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Asia Plans , startup dates 2018 onwards</a:t>
            </a:r>
          </a:p>
        </p:txBody>
      </p:sp>
    </p:spTree>
    <p:extLst>
      <p:ext uri="{BB962C8B-B14F-4D97-AF65-F5344CB8AC3E}">
        <p14:creationId xmlns:p14="http://schemas.microsoft.com/office/powerpoint/2010/main" val="424274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F378C-DFE5-4605-A4BB-BF5CEE6B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18-22 Polyolefins Capacity additions by region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953E44-505B-4C08-B5C9-FCEC4F6D86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1393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DB3073-8A98-4F2D-8888-3CC55B55F761}"/>
              </a:ext>
            </a:extLst>
          </p:cNvPr>
          <p:cNvSpPr txBox="1"/>
          <p:nvPr/>
        </p:nvSpPr>
        <p:spPr>
          <a:xfrm>
            <a:off x="0" y="6581001"/>
            <a:ext cx="736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Asia Plans</a:t>
            </a:r>
          </a:p>
        </p:txBody>
      </p:sp>
    </p:spTree>
    <p:extLst>
      <p:ext uri="{BB962C8B-B14F-4D97-AF65-F5344CB8AC3E}">
        <p14:creationId xmlns:p14="http://schemas.microsoft.com/office/powerpoint/2010/main" val="2008174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5C4D5-9FAE-46A6-835B-03757DC7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2017 Polyolefins Importers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24E46E-CD64-47E1-AA80-F70929C1C052}"/>
              </a:ext>
            </a:extLst>
          </p:cNvPr>
          <p:cNvSpPr txBox="1"/>
          <p:nvPr/>
        </p:nvSpPr>
        <p:spPr>
          <a:xfrm>
            <a:off x="0" y="6581001"/>
            <a:ext cx="736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Asia Plans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EE73564-F4DA-4E23-A650-CBE0E0E025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6733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275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5C4D5-9FAE-46A6-835B-03757DC7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Polyolefins Exporters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24E46E-CD64-47E1-AA80-F70929C1C052}"/>
              </a:ext>
            </a:extLst>
          </p:cNvPr>
          <p:cNvSpPr txBox="1"/>
          <p:nvPr/>
        </p:nvSpPr>
        <p:spPr>
          <a:xfrm>
            <a:off x="0" y="6581001"/>
            <a:ext cx="736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Asia Plans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39E479E-9BC7-4763-82F4-31DE196BAB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4697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0991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3ADC7-18F8-4346-9622-4C4A2557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2017 Top ten polyolefins net importers and exporters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06D8C2-F8B9-47F8-A85F-8AEF821A2D71}"/>
              </a:ext>
            </a:extLst>
          </p:cNvPr>
          <p:cNvSpPr txBox="1"/>
          <p:nvPr/>
        </p:nvSpPr>
        <p:spPr>
          <a:xfrm>
            <a:off x="0" y="6581001"/>
            <a:ext cx="736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Asia Plans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E1C3C19-0C1D-43EE-A76D-240FFC2225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1961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8798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459</Words>
  <Application>Microsoft Office PowerPoint</Application>
  <PresentationFormat>On-screen Show (4:3)</PresentationFormat>
  <Paragraphs>82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   ASEAN Polyolefins Markets position in Trade War  </vt:lpstr>
      <vt:lpstr>AGENDA</vt:lpstr>
      <vt:lpstr>2017 World Polyolefins Capacity by product</vt:lpstr>
      <vt:lpstr>2017 World Polyolefins Capacity by region</vt:lpstr>
      <vt:lpstr>18-22 Polyolefins Capacity additions by product</vt:lpstr>
      <vt:lpstr>18-22 Polyolefins Capacity additions by region</vt:lpstr>
      <vt:lpstr>2017 Polyolefins Importers</vt:lpstr>
      <vt:lpstr>2017 Polyolefins Exporters</vt:lpstr>
      <vt:lpstr>2017 Top ten polyolefins net importers and exporters</vt:lpstr>
      <vt:lpstr>ASEAN METRICS</vt:lpstr>
      <vt:lpstr>ASEAN GLOBAL POSITION</vt:lpstr>
      <vt:lpstr>2017 ASEAN net importers and exporters by country</vt:lpstr>
      <vt:lpstr>ASEAN Polyolefins Capacity growth</vt:lpstr>
      <vt:lpstr>2017 ASEAN net importers and exporters by product</vt:lpstr>
      <vt:lpstr>2020 ASEAN net importers and exporters by product</vt:lpstr>
      <vt:lpstr>2017 China Polyolefins imports by region/product</vt:lpstr>
      <vt:lpstr>ASEAN relationship with FEA, India and Middle East</vt:lpstr>
      <vt:lpstr>ASEAN POSITION IN TRADE WARS</vt:lpstr>
      <vt:lpstr>FEA, ISC and SEA</vt:lpstr>
      <vt:lpstr>CONCLUSIONS &amp; QUESTIONS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2018-08-21T00:43:15Z</dcterms:created>
  <dcterms:modified xsi:type="dcterms:W3CDTF">2018-09-12T02:42:53Z</dcterms:modified>
</cp:coreProperties>
</file>