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805" r:id="rId2"/>
  </p:sldMasterIdLst>
  <p:notesMasterIdLst>
    <p:notesMasterId r:id="rId13"/>
  </p:notesMasterIdLst>
  <p:handoutMasterIdLst>
    <p:handoutMasterId r:id="rId14"/>
  </p:handoutMasterIdLst>
  <p:sldIdLst>
    <p:sldId id="573" r:id="rId3"/>
    <p:sldId id="575" r:id="rId4"/>
    <p:sldId id="574" r:id="rId5"/>
    <p:sldId id="278" r:id="rId6"/>
    <p:sldId id="279" r:id="rId7"/>
    <p:sldId id="577" r:id="rId8"/>
    <p:sldId id="576" r:id="rId9"/>
    <p:sldId id="578" r:id="rId10"/>
    <p:sldId id="572" r:id="rId11"/>
    <p:sldId id="269" r:id="rId12"/>
  </p:sldIdLst>
  <p:sldSz cx="9144000" cy="6858000" type="screen4x3"/>
  <p:notesSz cx="7315200" cy="9601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496"/>
    <a:srgbClr val="006082"/>
    <a:srgbClr val="003446"/>
    <a:srgbClr val="007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323A7-5C4B-4FF2-BCB0-F99F138EAA97}" v="6743" dt="2018-09-16T18:50:18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8" autoAdjust="0"/>
  </p:normalViewPr>
  <p:slideViewPr>
    <p:cSldViewPr snapToGrid="0">
      <p:cViewPr varScale="1">
        <p:scale>
          <a:sx n="76" d="100"/>
          <a:sy n="76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88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A60E4-D7C0-4184-BCED-C9C50A307BC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0B89EE6-E00B-4594-B259-4DBA6A113E1F}" type="pres">
      <dgm:prSet presAssocID="{651A60E4-D7C0-4184-BCED-C9C50A307BC4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F7E3215-68B8-43A1-8BEA-B8E765664CC0}" type="presOf" srcId="{651A60E4-D7C0-4184-BCED-C9C50A307BC4}" destId="{C0B89EE6-E00B-4594-B259-4DBA6A113E1F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7" y="0"/>
            <a:ext cx="3170717" cy="48059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B5179CC-2ECD-40A4-A89C-2E7990B10DE1}" type="datetimeFigureOut">
              <a:rPr lang="th-TH" smtClean="0"/>
              <a:t>17/09/61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70"/>
            <a:ext cx="3170717" cy="48059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7" y="9119070"/>
            <a:ext cx="3170717" cy="48059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D51D7297-662D-4945-B402-0CC5C4715B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23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6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2"/>
            <a:ext cx="3169920" cy="48006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95777B2-126E-4EDD-B812-3BAD42AEDD3A}" type="datetimeFigureOut">
              <a:rPr lang="th-TH" smtClean="0"/>
              <a:t>17/09/61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5"/>
            <a:ext cx="3169920" cy="48006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44268C0E-9252-44D7-9B64-47CDC13167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927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25560" indent="-37468433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12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25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37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502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C6BE-7042-450E-8B64-03637B3196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This is a crisis of public perception which we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cannot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 ignore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People mix many different issues/objectives under the umbrella of “Sustainability”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Plastics in the Ocean; Sustainable Sourcing; Climate Change; Bio-based; Bio-degradable; Circular Economy; Micro-Plastics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And public participation is driving popular but not fundamental solutions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This leads to confusing/contradictory targets e.g.  “we want our packaging to be 100% bio-degradable and 100% recyclable enabling a zero waste circular economy with lower carbon footprint”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As industry we need to address the key issues with solutions that are scientifically sound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Our most urgent issue is “Plastics in the Ocean”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This is a problem of litter/poor waste management. Working together, this is a problem we can fix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But fixing Plastics in the Ocean, we must not exacerbate other issues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In particular, the greenhouse gas emissions associated with the modern lifestyle of 8.5bn+ people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Transportation and Food Waste account for 20% of global GHG emissions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Plastic packaging typically represents 25% of the weight of alternatives – saving 800 kg/delivery truck. 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Plastic packaging dramatically reduces food waste – e.g. from 7 to 70 days.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6721475" algn="l"/>
                <a:tab pos="7254875" algn="l"/>
              </a:tabLst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None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วิกฤตขยะพลาสติก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endParaRPr kumimoji="0" lang="th-TH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นี่ถือเป็นวิกฤตจากมุมมองของสาธารณะชนที่เรา</a:t>
            </a:r>
            <a:r>
              <a:rPr kumimoji="0" lang="th-TH" sz="15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มิอาจ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มองข้าม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หลายคนนำเอาหลากหลายประเด็นปัญหาและวัตถุประสงค์ภายใต้หัวข้อ “ความยั่งยืน” มารวมกันอย่างช่วยไม่ได้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ขยะในทะเล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วัสดุเพื่อความยั่งยืน การเปลี่ยนแปลงของภูมิอากาศ วัสดุชีวภาพ วัสดุที่ย่อยสลายทางชีวภาพ เศรษฐกิจหมุนเวียน รวมถึงเศษพลาสติกที่มีขนาดเล็ก เป็นต้น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จึงเป็นเรื่องที่ผู้คนให้ความสนใจ และนำไปสู่การหาทางออกตามกระแส แต่ยังไม่ใช่ทางออกที่ถูกต้องนัก</a:t>
            </a:r>
            <a:endParaRPr kumimoji="0" lang="en-US" sz="1500" b="0" i="0" u="none" strike="sng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จึงทำให้เกิดความสับสนและความขัดแย้งขึ้น เช่น “เราต้องการบรรจุภัณฑ์ที่เป็นวัสดุย่อยสลายทางชีวภาพ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 สามารถนำกลับไปแปรรูปได้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เพื่อให้ขยะเป็นศูนย์ในเศรษฐกิจหมุนเวียน โดยทำให้เกิดคาร์บอนฟุตพรินท์น้อยลง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ในฐานะผู้ประกอบการ เราจึงต้องแก้ปัญหานี้ด้วยวิธีที่ถูกต้องตามหลักวิทยาศาสตร์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ประเด็นปัญหาที่เร่งด่วนที่สุดในขณะนี้คือ “ขยะในทะเล”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นี่เป็นปัญหาจากการทิ้งและการจัดการขยะที่ยังไม่ดีพอ ขอให้พวกเรามาร่วมมือกัน เพราะมันเป็นปัญหาที่สามารถจัดการได้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แต่การจัดการปัญหาขยะในทะเลนั้น ต้องไม่เพิ่มความรุนแรงให้กับปัญหาอื่นที่มีอยู่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โดยเฉพาะอย่างยิ่ง ปัญหาก๊าซเรือนกระจกที่เกี่ยวเนื่องกับไลฟ์สไตล์ที่ทันสมัยขึ้นของผู้คนกว่า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 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พันล้านคน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การคมนาคมขนส่งและการเน่าเสียของอาหาร ถือเป็นสาเหตุของการก่อให้เกิดก๊าซเรือนกระจกถึง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20%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บรรจุภัณฑ์พลาสติกมีน้ำหนักเพียง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 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ของวัสดุอื่น ๆ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ซึ่งสามารถลดน้ำหนักลงได้ถึง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กิโลกรัมต่อรถบรรทุก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เที่ยว</a:t>
            </a:r>
          </a:p>
          <a:p>
            <a:pPr marL="628650" marR="0" lvl="1" indent="-358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–"/>
              <a:tabLst>
                <a:tab pos="6721475" algn="l"/>
                <a:tab pos="7254875" algn="l"/>
              </a:tabLst>
              <a:defRPr/>
            </a:pP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บรรจุภัณฑ์พลาสติกสามารถชลอการบูดเสียของอาหารลงได้อย่างมาก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วันไปจนถึง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</a:t>
            </a:r>
            <a:r>
              <a:rPr kumimoji="0" lang="th-TH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6721475" algn="l"/>
                <a:tab pos="7254875" algn="l"/>
              </a:tabLst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de-DE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0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Starts with Collection supported by a change in Consumer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behaviour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We will need incentives to change consumer behavior – carrot and stick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Then we can start the journey towards a Circular Economy of Plastics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The 3R’s provides very practical guidance, addressing our  wasteful use/irresponsible disposal of plastics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Mechanical recycling is the first choice for capturing the value of collected plastics – but is difficult, will take many years to establish high recycling rates, and still is probably limited to &lt; 50%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The quick fix for post-consumer waste is energy recovery – proven economics, environmentally safe, same carbon footprint as burning gas, lower footprint than burning oil or coal for energy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Thereafter we can work on upcycling versus baseline energy recovery as end-of-life – mechanical recycling, chemical recycling, molecular recycling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Guided by science – cradle to grave life cycle comparisons of alternatives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+mn-lt"/>
                <a:ea typeface="ヒラギノ角ゴ Pro W3" charset="-128"/>
                <a:cs typeface="Calibri"/>
              </a:rPr>
              <a:t>The problem of Plastics in the Ocean is too multi-dimensional for industry to solve in isolation – we must promote progress through collaboration – industry government/regulators, public. Unprecedented partnerships.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None/>
              <a:tabLst>
                <a:tab pos="6721475" algn="l"/>
                <a:tab pos="7254875" algn="l"/>
              </a:tabLs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3F72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None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3F72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3F72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จากการจัดเก็บขยะ ซึ่งจะทำให้สำเร็จได้โดยการปรับเปลี่ยนพฤติกรรมผู้บริโภคอย่างพวกเรา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เราต้องอาศัยแรงจูงใจเพื่อให้การปรับเปลี่ยนพฤติกรรมนี้ได้ผล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เมื่อนั้นแล้ว เราจึงจะสามารถเริ่มเข้าสู่กระบวนการของเศรษฐกิจหมุนเวียนของพลาสติก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เป็นแนวทางที่เห็นเป็นรูปธรรม สามารถจัดการกับการใช้พลาสติกอย่างฟุ่มเฟือยและการทิ้งอย่างขาดความรับผิดชอบได้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การรีไซเคิลเชิงกล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(mechanical recycling)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เป็นทางเลือกแรกที่เรายังคงได้มูลค่าจากการเก็บขยะพลาสติก  แต่มันเป็นเรื่องยาก และใช้เวลาแรมปีในการเพิ่มพูนอัตราการรีไซเคิลและอาจรีไซเคิลได้ไม่เกิน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วิธีที่เร็วที่สุดในการแก้ปัญหาขยะพลาสติกจากผู้บริโภค คือ การนำพลังงานกลับมาใช้ใหม่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(energy recovery) –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เป็นไปได้ในเชิงเศรษฐกิจ ปลอดภัยต่อสิ่งแวดล้อม ระดับคาร์บอนฟุ้ตพรินท์เทียบเท่าการเผาก๊าซ แต่น้อยกว่าการเผาน้ำมันหรือถ่านหิน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หลังจากนั้นแล้ว เราจึงต่อยอดเรื่อง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upcycling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และการนำพลังงานกลับมาใช้ที่ปลายทางของเศรษฐกิจหมุนเวียน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การรีไซเคิลเชิงกล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mechanical),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การรีไซเคิลทางเคมี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(chemical)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และในระดับโมเลกุล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molecular)</a:t>
            </a: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ทั้งนี้ อ้างอิงทางหลักวิทยาศาสตร์ ในการเทียบเคียงวงจรตั้งแต่เกิดจนตายของทางเลือกต่างๆ</a:t>
            </a:r>
            <a:endParaRPr kumimoji="0" lang="en-US" sz="1200" b="0" i="0" u="none" strike="sng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" charset="0"/>
              <a:buChar char="•"/>
              <a:tabLst>
                <a:tab pos="6721475" algn="l"/>
                <a:tab pos="7254875" algn="l"/>
              </a:tabLst>
              <a:defRPr/>
            </a:pPr>
            <a:r>
              <a: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ปัญหาเรื่องขยะในทะเล มีหลากหลายมิติเกินกว่าที่ที่ผุ้ประกอบการผู้ใดผู้หนึ่งสามารถจัดการได้ เราทุกฝ่ายต้องช่วยกันสนับสนุนให้ความร่วมมือเพื่อให้เกิดความเปลี่ยนแปลง ทั้งในส่วนผู้ประกอบการ ภาครัฐ รวมถึงสังคมส่วนรวม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8C0E-9252-44D7-9B64-47CDC13167E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7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8C0E-9252-44D7-9B64-47CDC13167E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4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aseline="0" dirty="0"/>
              <a:t>วิสัยทัศน์ของเราในส่วนของ</a:t>
            </a:r>
            <a:r>
              <a:rPr lang="en-US" baseline="0" dirty="0"/>
              <a:t> HMC </a:t>
            </a:r>
            <a:r>
              <a:rPr lang="th-TH" baseline="0" dirty="0"/>
              <a:t>คือการนำรูปแบบเศรษฐกิจหมุนเวียนมาใช้ โดยการนำพลาสติกมาใช้หมุนเวียนให้ได้ประโยชน์สูงสุดต่อสังคม</a:t>
            </a:r>
            <a:endParaRPr lang="en-US" baseline="0" dirty="0"/>
          </a:p>
          <a:p>
            <a:endParaRPr lang="en-US" baseline="0" dirty="0"/>
          </a:p>
          <a:p>
            <a:r>
              <a:rPr lang="th-TH" baseline="0" dirty="0"/>
              <a:t>การนำ </a:t>
            </a:r>
            <a:r>
              <a:rPr lang="en-US" baseline="0" dirty="0"/>
              <a:t>3R</a:t>
            </a:r>
            <a:r>
              <a:rPr lang="th-TH" baseline="0" dirty="0"/>
              <a:t> มาใช้เพื่อยืดการใช้งานพลาสติกให้ได้มากที่สุด</a:t>
            </a:r>
            <a:r>
              <a:rPr lang="en-US" baseline="0" dirty="0"/>
              <a:t> </a:t>
            </a:r>
            <a:endParaRPr lang="th-TH" baseline="0" dirty="0"/>
          </a:p>
          <a:p>
            <a:endParaRPr lang="en-US" baseline="0" dirty="0"/>
          </a:p>
          <a:p>
            <a:r>
              <a:rPr lang="th-TH" baseline="0" dirty="0"/>
              <a:t>และสุดท้ายของวงจรการใช้งานพลาสติก คือ </a:t>
            </a:r>
            <a:r>
              <a:rPr lang="en-US" baseline="0" dirty="0"/>
              <a:t>R </a:t>
            </a:r>
            <a:r>
              <a:rPr lang="th-TH" baseline="0" dirty="0"/>
              <a:t>ที่ </a:t>
            </a:r>
            <a:r>
              <a:rPr lang="en-US" baseline="0" dirty="0"/>
              <a:t>4 </a:t>
            </a:r>
            <a:r>
              <a:rPr lang="th-TH" baseline="0" dirty="0"/>
              <a:t>คือ การนำไปเผาเพื่อเป็นพลังงานกลับมาใช้ได้ 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B824-47B8-4684-9B73-3E1E289951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นี่คือประเทศที่มีการนำพลังงานกลับมาใช้</a:t>
            </a:r>
            <a:r>
              <a:rPr lang="th-TH" baseline="0" dirty="0"/>
              <a:t>และไม่มีการทิ้งฝังกลบขยะเลย  ประสบความสำเร็จในการทำรีไซเคิลถึง</a:t>
            </a:r>
            <a:r>
              <a:rPr lang="en-US" baseline="0" dirty="0"/>
              <a:t> 90%</a:t>
            </a:r>
            <a:r>
              <a:rPr lang="th-TH" baseline="0" dirty="0"/>
              <a:t> </a:t>
            </a:r>
            <a:endParaRPr lang="en-US" dirty="0"/>
          </a:p>
          <a:p>
            <a:endParaRPr lang="en-US" dirty="0"/>
          </a:p>
          <a:p>
            <a:r>
              <a:rPr lang="th-TH" dirty="0"/>
              <a:t>บางท่านอาจพูดว่า</a:t>
            </a:r>
            <a:r>
              <a:rPr lang="th-TH" baseline="0" dirty="0"/>
              <a:t> “ก็นั่นมันประเทศที่ร่ำรวยนี่  เขาแบกรับค่าใช้จ่ายได้อยู่แล้ว”</a:t>
            </a:r>
            <a:endParaRPr lang="en-US" dirty="0"/>
          </a:p>
          <a:p>
            <a:endParaRPr lang="en-US" dirty="0"/>
          </a:p>
          <a:p>
            <a:r>
              <a:rPr lang="th-TH" dirty="0"/>
              <a:t>ผมขอให้ท่านได้ดูวิดีโอชุดนี้</a:t>
            </a:r>
            <a:r>
              <a:rPr lang="th-TH" baseline="0" dirty="0"/>
              <a:t> </a:t>
            </a:r>
            <a:r>
              <a:rPr lang="en-US" baseline="0" dirty="0"/>
              <a:t>– “</a:t>
            </a:r>
            <a:r>
              <a:rPr lang="th-TH" baseline="0" dirty="0"/>
              <a:t>สวีเดนทำเงินจากการนำเข้าขยะ</a:t>
            </a:r>
            <a:r>
              <a:rPr lang="en-US" baseline="0" dirty="0"/>
              <a:t>”</a:t>
            </a:r>
            <a:r>
              <a:rPr lang="th-TH" baseline="0" dirty="0"/>
              <a:t>  (วิดีโอจากหน่วยงานราชการของประเทศสวีเดน)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B824-47B8-4684-9B73-3E1E289951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4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8C0E-9252-44D7-9B64-47CDC13167E5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722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Tesco is the largest food retail chain in the UK, and last week announced </a:t>
            </a:r>
          </a:p>
          <a:p>
            <a:endParaRPr lang="en-US" dirty="0"/>
          </a:p>
          <a:p>
            <a:r>
              <a:rPr lang="en-US" dirty="0"/>
              <a:t>A ban of PVC, PS, biodegradable, PLA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 expectation of significant improvement in recycling of PP in food applications and BOPP film; black plastics and complex film structures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But support “sustainably sourced wood, paper”, glass, steel and aluminum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Unfortunately I think it will take Tesco a while to discover they may well deteriorate the impact on GHG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 Tesco Lotus in Thailand is Tesco’s biggest overseas activity, so question is how quickly will they translate their thinking to Thailand 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D3A6C-7570-4B08-96EC-F7DC5F83AB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การใช้และทิ้งอย่างรับผิดชอบ</a:t>
            </a:r>
            <a:endParaRPr lang="en-US" dirty="0"/>
          </a:p>
          <a:p>
            <a:endParaRPr lang="en-US" dirty="0"/>
          </a:p>
          <a:p>
            <a:r>
              <a:rPr lang="th-TH" dirty="0"/>
              <a:t>แต่ภาคอุตสาหกรรมและผู้บังคับใช้กฎหมายก็ต้องมีส่วนรับผิดชอบด้วย</a:t>
            </a:r>
            <a:endParaRPr lang="en-US" dirty="0"/>
          </a:p>
          <a:p>
            <a:endParaRPr lang="en-US" dirty="0"/>
          </a:p>
          <a:p>
            <a:r>
              <a:rPr lang="th-TH" dirty="0"/>
              <a:t>การออกแบบบรรจุภัณฑ์ของสินค้าที่ใช้วัสดุน้อยลง</a:t>
            </a:r>
            <a:r>
              <a:rPr lang="th-TH" baseline="0" dirty="0"/>
              <a:t>  รวมถึงการใช้แล้วใช้อีกมากกว่าหนึ่งครั้ง แล้วจึงรีไซเคิล ตัวอย่างเช่นน้ำยาซักผ้าในขวดพลาสติกที่เราซื้อมาใช้ในครั้งแรก เมื่อหมดแล้วเราซื้อถุงแบบชนิดเติมมาใช้  จึงเป็นวิธีการรักษาสิ่งแวดล้อมที่ยึ่ยมยอด</a:t>
            </a:r>
            <a:endParaRPr lang="en-US" dirty="0"/>
          </a:p>
          <a:p>
            <a:endParaRPr lang="en-US" dirty="0"/>
          </a:p>
          <a:p>
            <a:r>
              <a:rPr lang="th-TH" dirty="0"/>
              <a:t>จูงใจผู้บริโภคเพื่อกระตุ้นการรีไซเคิล</a:t>
            </a:r>
            <a:r>
              <a:rPr lang="th-TH" baseline="0" dirty="0"/>
              <a:t> เช่น คิดค่าถุงพลาสติก ขวดพลาสติก หรือคืนเงินให้ในกรณีที่ใช้ซ้ำหรือนำมาคืน</a:t>
            </a:r>
            <a:endParaRPr lang="en-US" dirty="0"/>
          </a:p>
          <a:p>
            <a:endParaRPr lang="en-US" dirty="0"/>
          </a:p>
          <a:p>
            <a:r>
              <a:rPr lang="th-TH" dirty="0"/>
              <a:t>พัฒนาออฟชั่นให้เกิดการรีไซเคิล</a:t>
            </a:r>
            <a:r>
              <a:rPr lang="th-TH" baseline="0" dirty="0"/>
              <a:t> </a:t>
            </a:r>
            <a:r>
              <a:rPr lang="en-US" baseline="0" dirty="0"/>
              <a:t>– </a:t>
            </a:r>
            <a:r>
              <a:rPr lang="th-TH" baseline="0" dirty="0"/>
              <a:t>ไม่ว่าจะเป็นการรีไซเคิลเพื่อใช้งานแบบเดิม หรือในงานอื่นที่มูลค่าน้อยลง</a:t>
            </a:r>
            <a:endParaRPr lang="en-US" dirty="0"/>
          </a:p>
          <a:p>
            <a:endParaRPr lang="en-US" dirty="0"/>
          </a:p>
          <a:p>
            <a:r>
              <a:rPr lang="th-TH" dirty="0"/>
              <a:t>และสิ่งที่สำคัญที่สุด คือ ต้องแน่ใจว่าทางเลือกที่เราเสนอนั้นได้คำนึงถึงผลกระทบของการใช้งานพลาสติกแบบครบวงจรด้วย </a:t>
            </a:r>
            <a:r>
              <a:rPr lang="th-TH" baseline="0" dirty="0"/>
              <a:t> ไม่ใช่เพียงเพื่อล่อใจผู้บริโภคเท่านั้น</a:t>
            </a:r>
            <a:endParaRPr lang="en-US" dirty="0"/>
          </a:p>
          <a:p>
            <a:endParaRPr lang="en-US" dirty="0"/>
          </a:p>
          <a:p>
            <a:r>
              <a:rPr lang="th-TH" dirty="0"/>
              <a:t>การเป็นกรีนไม่จำเป็นต้องสีเขียวจากต้นไม้เท่านั้น</a:t>
            </a:r>
            <a:r>
              <a:rPr lang="th-TH" baseline="0" dirty="0"/>
              <a:t>   สิ่งที่เป็นชีวภาพนั้นไม่ได้จำเป็นว่าต้องดีเสมอไป  การใช้กระดาษ แก้ว และกระดาษแข็งอาจจะแย่กว่าการใช้พลาสติก (อ้างอิงทางวิทยาศาสตร์)</a:t>
            </a:r>
            <a:endParaRPr lang="en-US" dirty="0"/>
          </a:p>
          <a:p>
            <a:endParaRPr lang="th-TH" dirty="0"/>
          </a:p>
          <a:p>
            <a:r>
              <a:rPr lang="th-TH" dirty="0"/>
              <a:t>ต้องให้ความรู้กับสังคม  </a:t>
            </a:r>
            <a:r>
              <a:rPr lang="th-TH" baseline="0" dirty="0"/>
              <a:t> รวมทั้งพัฒนาให้เกิดฉลากสินค้าที่เป็นมิตรต่อสิ่งแวดล้อม</a:t>
            </a:r>
            <a:endParaRPr lang="th-TH" dirty="0"/>
          </a:p>
          <a:p>
            <a:endParaRPr lang="en-US" dirty="0"/>
          </a:p>
          <a:p>
            <a:r>
              <a:rPr lang="th-TH" dirty="0"/>
              <a:t>และท้ายที่สุด ประเด็นที่ต้องเอาชนะให้ได้</a:t>
            </a:r>
            <a:r>
              <a:rPr lang="th-TH" baseline="0" dirty="0"/>
              <a:t> และเป็นจุดเริ่มของการทิ้งอย่างมีความรับผิดชอบ คือ การจัดเก็บขยะอย่างเหมะสม</a:t>
            </a:r>
            <a:endParaRPr lang="en-US" dirty="0"/>
          </a:p>
          <a:p>
            <a:endParaRPr lang="en-US" dirty="0"/>
          </a:p>
          <a:p>
            <a:r>
              <a:rPr lang="th-TH" dirty="0"/>
              <a:t>ถังขยะหรือถุงขยะที่ถูกต้องตามมาตรฐาน</a:t>
            </a:r>
            <a:endParaRPr lang="en-US" dirty="0"/>
          </a:p>
          <a:p>
            <a:r>
              <a:rPr lang="th-TH" dirty="0"/>
              <a:t>จัดเก็บขยะอย่างสม่ำเสมอ</a:t>
            </a:r>
            <a:endParaRPr lang="en-US" dirty="0"/>
          </a:p>
          <a:p>
            <a:r>
              <a:rPr lang="th-TH" dirty="0"/>
              <a:t>อย่าทิ้งขยะล้นถังหรือถุงขยะถูกรื้อกัดโดยสัตว์</a:t>
            </a:r>
            <a:endParaRPr lang="en-US" dirty="0"/>
          </a:p>
          <a:p>
            <a:r>
              <a:rPr lang="th-TH" dirty="0"/>
              <a:t>และคัดแยกขยะหากสามารถทำได้</a:t>
            </a:r>
            <a:r>
              <a:rPr lang="th-TH" baseline="0" dirty="0"/>
              <a:t> แต่ต้องไม่ทำให้ยุ่งยากเกินไปจนคนไม่อยากทำ</a:t>
            </a:r>
            <a:endParaRPr lang="en-US" dirty="0"/>
          </a:p>
          <a:p>
            <a:endParaRPr lang="en-US" dirty="0"/>
          </a:p>
          <a:p>
            <a:r>
              <a:rPr lang="th-TH" dirty="0"/>
              <a:t>พฤติกรรมผู้บริโภคนั้นเปลี่ยนแปลงได้</a:t>
            </a:r>
            <a:r>
              <a:rPr lang="th-TH" baseline="0" dirty="0"/>
              <a:t>  ผมคุ้นชินกับการรีไซเคิล ผมจึงไม่คิดจะโยนพลาสติกหรือกระดาษลงในถังขยะทั่วไปได้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FAB824-47B8-4684-9B73-3E1E289951D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  <p:pic>
        <p:nvPicPr>
          <p:cNvPr id="8" name="Picture 11" descr="composite header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8250"/>
            <a:ext cx="8229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logo_horiz_own_c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404664"/>
            <a:ext cx="34877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64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7631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81001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7" y="1524000"/>
            <a:ext cx="8328025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52775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81001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1476" y="1524000"/>
            <a:ext cx="4048125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638676" y="1524000"/>
            <a:ext cx="4048125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48342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81001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1476" y="1524000"/>
            <a:ext cx="4087813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1689" y="1524000"/>
            <a:ext cx="4087812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81200" y="6462713"/>
            <a:ext cx="4624388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13875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81001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1132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-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5864"/>
            <a:ext cx="3505200" cy="1011936"/>
          </a:xfrm>
          <a:prstGeom prst="rect">
            <a:avLst/>
          </a:prstGeom>
        </p:spPr>
      </p:pic>
      <p:pic>
        <p:nvPicPr>
          <p:cNvPr id="3" name="Picture 11" descr="composite header_5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8250"/>
            <a:ext cx="8229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086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24000"/>
            <a:ext cx="8328025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48992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1475" y="1524000"/>
            <a:ext cx="4048125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638675" y="1524000"/>
            <a:ext cx="4048125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3854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18500" cy="91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1475" y="1524000"/>
            <a:ext cx="4087813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1688" y="1524000"/>
            <a:ext cx="4087812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81200" y="6462713"/>
            <a:ext cx="4624388" cy="303212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28521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8467725" y="6480175"/>
            <a:ext cx="330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D42A19C-8EAD-4D23-9D31-4520719D2050}" type="slidenum">
              <a:rPr lang="en-US" sz="800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7838" y="6462713"/>
            <a:ext cx="2519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Presentation title to go here if required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393700" y="6461125"/>
            <a:ext cx="1587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www.hmcpolymers.com  |</a:t>
            </a:r>
          </a:p>
        </p:txBody>
      </p:sp>
      <p:sp>
        <p:nvSpPr>
          <p:cNvPr id="1030" name="Line 21"/>
          <p:cNvSpPr>
            <a:spLocks noChangeShapeType="1"/>
          </p:cNvSpPr>
          <p:nvPr/>
        </p:nvSpPr>
        <p:spPr bwMode="auto">
          <a:xfrm>
            <a:off x="474663" y="1295400"/>
            <a:ext cx="8224837" cy="0"/>
          </a:xfrm>
          <a:prstGeom prst="line">
            <a:avLst/>
          </a:prstGeom>
          <a:noFill/>
          <a:ln w="15875">
            <a:solidFill>
              <a:srgbClr val="4D5B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27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1" name="Title Placeholder 9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32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90525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343400" y="6459538"/>
            <a:ext cx="685800" cy="31273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9E381A-44E2-40DD-B30E-8202B2F7B6F0}" type="datetime1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17/09/2018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97535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74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+mj-lt"/>
          <a:ea typeface="ヒラギノ角ゴ Pro W3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269875" indent="-2698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Times" charset="0"/>
        <a:buChar char="•"/>
        <a:defRPr sz="2100">
          <a:solidFill>
            <a:schemeClr val="tx1"/>
          </a:solidFill>
          <a:latin typeface="+mn-lt"/>
          <a:ea typeface="ヒラギノ角ゴ Pro W3" charset="-128"/>
          <a:cs typeface="Arial"/>
        </a:defRPr>
      </a:lvl1pPr>
      <a:lvl2pPr marL="628650" indent="-3587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20000"/>
        <a:buChar char="–"/>
        <a:defRPr sz="1900">
          <a:solidFill>
            <a:schemeClr val="tx1"/>
          </a:solidFill>
          <a:latin typeface="+mn-lt"/>
          <a:ea typeface="ヒラギノ角ゴ Pro W3" charset="-128"/>
          <a:cs typeface="Arial"/>
        </a:defRPr>
      </a:lvl2pPr>
      <a:lvl3pPr marL="898525" indent="-2698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Font typeface="Times" charset="0"/>
        <a:buChar char="•"/>
        <a:defRPr sz="1700">
          <a:solidFill>
            <a:schemeClr val="tx1"/>
          </a:solidFill>
          <a:latin typeface="+mn-lt"/>
          <a:ea typeface="ヒラギノ角ゴ Pro W3" charset="-128"/>
          <a:cs typeface="Arial"/>
        </a:defRPr>
      </a:lvl3pPr>
      <a:lvl4pPr marL="1168400" indent="-2698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–"/>
        <a:defRPr sz="1500">
          <a:solidFill>
            <a:schemeClr val="tx1"/>
          </a:solidFill>
          <a:latin typeface="+mn-lt"/>
          <a:ea typeface="ヒラギノ角ゴ Pro W3" charset="-128"/>
          <a:cs typeface="Arial"/>
        </a:defRPr>
      </a:lvl4pPr>
      <a:lvl5pPr marL="1438275" indent="-2698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05000"/>
        <a:buChar char="»"/>
        <a:defRPr sz="1400">
          <a:solidFill>
            <a:schemeClr val="tx1"/>
          </a:solidFill>
          <a:latin typeface="+mn-lt"/>
          <a:ea typeface="ヒラギノ角ゴ Pro W3" charset="-128"/>
          <a:cs typeface="Arial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403882"/>
            <a:ext cx="9144000" cy="457200"/>
          </a:xfrm>
          <a:prstGeom prst="rect">
            <a:avLst/>
          </a:prstGeom>
          <a:solidFill>
            <a:srgbClr val="135496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135496"/>
              </a:solidFill>
              <a:ea typeface="ＭＳ Ｐゴシック" charset="-128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8467725" y="6480175"/>
            <a:ext cx="330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3F14F3A-0D60-46EF-9EEA-FEC424907F92}" type="slidenum">
              <a:rPr lang="en-US" sz="8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7838" y="6462713"/>
            <a:ext cx="2519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Presentation title to go here if required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93700" y="6461125"/>
            <a:ext cx="1587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/>
                </a:solidFill>
                <a:ea typeface="ＭＳ Ｐゴシック" charset="-128"/>
                <a:cs typeface="Arial" charset="0"/>
              </a:rPr>
              <a:t>www.hmcpolymers.com  |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74663" y="1295400"/>
            <a:ext cx="8224837" cy="0"/>
          </a:xfrm>
          <a:prstGeom prst="line">
            <a:avLst/>
          </a:prstGeom>
          <a:noFill/>
          <a:ln w="15875">
            <a:solidFill>
              <a:srgbClr val="4D5B6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000000"/>
              </a:solidFill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1031" name="Title Placeholder 9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343400" y="6459538"/>
            <a:ext cx="685800" cy="31273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8E9E74-0D3B-426C-AA51-F8454242A104}" type="datetime1">
              <a:rPr lang="en-US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17/09/2018</a:t>
            </a:fld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" name="Picture 12" descr="hmc-horiz-tag-rgb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27" y="5980362"/>
            <a:ext cx="1346200" cy="380782"/>
          </a:xfrm>
          <a:prstGeom prst="rect">
            <a:avLst/>
          </a:prstGeom>
        </p:spPr>
      </p:pic>
      <p:sp>
        <p:nvSpPr>
          <p:cNvPr id="19" name="Text Placeholder 10"/>
          <p:cNvSpPr>
            <a:spLocks noGrp="1"/>
          </p:cNvSpPr>
          <p:nvPr>
            <p:ph type="body" idx="1"/>
          </p:nvPr>
        </p:nvSpPr>
        <p:spPr bwMode="auto">
          <a:xfrm>
            <a:off x="390524" y="1600200"/>
            <a:ext cx="8372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49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0">
          <a:solidFill>
            <a:srgbClr val="135496"/>
          </a:solidFill>
          <a:latin typeface="Calibri"/>
          <a:ea typeface="ヒラギノ角ゴ Pro W3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0492D0"/>
          </a:solidFill>
          <a:latin typeface="Arial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269875" indent="-269875" algn="l" rtl="0" eaLnBrk="1" fontAlgn="base" hangingPunct="1">
        <a:spcBef>
          <a:spcPct val="30000"/>
        </a:spcBef>
        <a:spcAft>
          <a:spcPct val="0"/>
        </a:spcAft>
        <a:buClr>
          <a:srgbClr val="135496"/>
        </a:buClr>
        <a:buSzPct val="110000"/>
        <a:buFont typeface="Times" charset="0"/>
        <a:buChar char="•"/>
        <a:defRPr sz="2100" b="0" i="0">
          <a:solidFill>
            <a:schemeClr val="tx1"/>
          </a:solidFill>
          <a:latin typeface="Calibri"/>
          <a:ea typeface="ヒラギノ角ゴ Pro W3" charset="-128"/>
          <a:cs typeface="Calibri"/>
        </a:defRPr>
      </a:lvl1pPr>
      <a:lvl2pPr marL="628650" indent="-358775" algn="l" rtl="0" eaLnBrk="1" fontAlgn="base" hangingPunct="1">
        <a:spcBef>
          <a:spcPct val="30000"/>
        </a:spcBef>
        <a:spcAft>
          <a:spcPct val="0"/>
        </a:spcAft>
        <a:buClr>
          <a:srgbClr val="135496"/>
        </a:buClr>
        <a:buSzPct val="120000"/>
        <a:buChar char="–"/>
        <a:defRPr sz="1900" b="0" i="0">
          <a:solidFill>
            <a:schemeClr val="tx1"/>
          </a:solidFill>
          <a:latin typeface="Calibri"/>
          <a:ea typeface="ヒラギノ角ゴ Pro W3" charset="-128"/>
          <a:cs typeface="Calibri"/>
        </a:defRPr>
      </a:lvl2pPr>
      <a:lvl3pPr marL="898525" indent="-269875" algn="l" rtl="0" eaLnBrk="1" fontAlgn="base" hangingPunct="1">
        <a:spcBef>
          <a:spcPct val="30000"/>
        </a:spcBef>
        <a:spcAft>
          <a:spcPct val="0"/>
        </a:spcAft>
        <a:buClr>
          <a:srgbClr val="135496"/>
        </a:buClr>
        <a:buSzPct val="110000"/>
        <a:buFont typeface="Times" charset="0"/>
        <a:buChar char="•"/>
        <a:defRPr sz="1700" b="0" i="0">
          <a:solidFill>
            <a:schemeClr val="tx1"/>
          </a:solidFill>
          <a:latin typeface="Calibri"/>
          <a:ea typeface="ヒラギノ角ゴ Pro W3" charset="-128"/>
          <a:cs typeface="Calibri"/>
        </a:defRPr>
      </a:lvl3pPr>
      <a:lvl4pPr marL="1168400" indent="-269875" algn="l" rtl="0" eaLnBrk="1" fontAlgn="base" hangingPunct="1">
        <a:spcBef>
          <a:spcPct val="30000"/>
        </a:spcBef>
        <a:spcAft>
          <a:spcPct val="0"/>
        </a:spcAft>
        <a:buClr>
          <a:srgbClr val="135496"/>
        </a:buClr>
        <a:buSzPct val="110000"/>
        <a:buChar char="–"/>
        <a:defRPr sz="1500" b="0" i="0">
          <a:solidFill>
            <a:schemeClr val="tx1"/>
          </a:solidFill>
          <a:latin typeface="Calibri"/>
          <a:ea typeface="ヒラギノ角ゴ Pro W3" charset="-128"/>
          <a:cs typeface="Calibri"/>
        </a:defRPr>
      </a:lvl4pPr>
      <a:lvl5pPr marL="1438275" indent="-269875" algn="l" rtl="0" eaLnBrk="1" fontAlgn="base" hangingPunct="1">
        <a:spcBef>
          <a:spcPct val="30000"/>
        </a:spcBef>
        <a:spcAft>
          <a:spcPct val="0"/>
        </a:spcAft>
        <a:buClr>
          <a:srgbClr val="135496"/>
        </a:buClr>
        <a:buSzPct val="105000"/>
        <a:buChar char="»"/>
        <a:defRPr sz="1400" b="0" i="0">
          <a:solidFill>
            <a:schemeClr val="tx1"/>
          </a:solidFill>
          <a:latin typeface="Calibri"/>
          <a:ea typeface="ヒラギノ角ゴ Pro W3" charset="-128"/>
          <a:cs typeface="Calibri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0492D0"/>
        </a:buClr>
        <a:buSzPct val="10500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9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16.png"/><Relationship Id="rId21" Type="http://schemas.openxmlformats.org/officeDocument/2006/relationships/image" Target="../media/image23.png"/><Relationship Id="rId7" Type="http://schemas.openxmlformats.org/officeDocument/2006/relationships/image" Target="../media/image18.jpeg"/><Relationship Id="rId12" Type="http://schemas.microsoft.com/office/2007/relationships/diagramDrawing" Target="../diagrams/drawing1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diagramColors" Target="../diagrams/colors1.xml"/><Relationship Id="rId24" Type="http://schemas.microsoft.com/office/2007/relationships/hdphoto" Target="../media/hdphoto8.wdp"/><Relationship Id="rId5" Type="http://schemas.openxmlformats.org/officeDocument/2006/relationships/image" Target="../media/image17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microsoft.com/office/2007/relationships/hdphoto" Target="../media/hdphoto10.wdp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diagramLayout" Target="../diagrams/layout1.xml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A80BA9-0424-49AB-AB63-2195F731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03" y="2599284"/>
            <a:ext cx="6124575" cy="3810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3D7252E-253C-4382-8E3F-C7E714B13D51}"/>
              </a:ext>
            </a:extLst>
          </p:cNvPr>
          <p:cNvGrpSpPr/>
          <p:nvPr/>
        </p:nvGrpSpPr>
        <p:grpSpPr>
          <a:xfrm>
            <a:off x="5466788" y="2630282"/>
            <a:ext cx="3755644" cy="1619853"/>
            <a:chOff x="5186916" y="7640296"/>
            <a:chExt cx="3755644" cy="1619853"/>
          </a:xfrm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648809B4-E8C6-4623-8BAB-9C6514DB4A04}"/>
                </a:ext>
              </a:extLst>
            </p:cNvPr>
            <p:cNvSpPr/>
            <p:nvPr/>
          </p:nvSpPr>
          <p:spPr bwMode="auto">
            <a:xfrm rot="10800000">
              <a:off x="5186916" y="7640296"/>
              <a:ext cx="3582944" cy="1619853"/>
            </a:xfrm>
            <a:prstGeom prst="rightArrow">
              <a:avLst/>
            </a:prstGeom>
            <a:solidFill>
              <a:srgbClr val="92D05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3CF677-E2DC-46C7-B020-0FCBB0BAC7FC}"/>
                </a:ext>
              </a:extLst>
            </p:cNvPr>
            <p:cNvSpPr txBox="1"/>
            <p:nvPr/>
          </p:nvSpPr>
          <p:spPr>
            <a:xfrm>
              <a:off x="5719890" y="8054729"/>
              <a:ext cx="3222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Important: GHG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Cradle-to-Grave LCA 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0FFED9-CBB8-4A54-8AF3-FDF7C472949A}"/>
              </a:ext>
            </a:extLst>
          </p:cNvPr>
          <p:cNvGrpSpPr/>
          <p:nvPr/>
        </p:nvGrpSpPr>
        <p:grpSpPr>
          <a:xfrm>
            <a:off x="5477781" y="3494310"/>
            <a:ext cx="3929033" cy="1619853"/>
            <a:chOff x="4837229" y="6389026"/>
            <a:chExt cx="3929033" cy="1619853"/>
          </a:xfrm>
        </p:grpSpPr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D8041D43-A830-48ED-B4CB-6EAE5BC9196F}"/>
                </a:ext>
              </a:extLst>
            </p:cNvPr>
            <p:cNvSpPr/>
            <p:nvPr/>
          </p:nvSpPr>
          <p:spPr bwMode="auto">
            <a:xfrm rot="10800000">
              <a:off x="4837229" y="6389026"/>
              <a:ext cx="3582944" cy="1619853"/>
            </a:xfrm>
            <a:prstGeom prst="rightArrow">
              <a:avLst/>
            </a:prstGeom>
            <a:solidFill>
              <a:srgbClr val="92D05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A737082-E734-492A-BBE5-CD1AE3844176}"/>
                </a:ext>
              </a:extLst>
            </p:cNvPr>
            <p:cNvSpPr txBox="1"/>
            <p:nvPr/>
          </p:nvSpPr>
          <p:spPr>
            <a:xfrm>
              <a:off x="5310934" y="6786643"/>
              <a:ext cx="3455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Important : 3R’s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Circular Economy</a:t>
              </a: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234"/>
            <a:ext cx="8318500" cy="917575"/>
          </a:xfrm>
        </p:spPr>
        <p:txBody>
          <a:bodyPr/>
          <a:lstStyle/>
          <a:p>
            <a:pPr eaLnBrk="1" hangingPunct="1"/>
            <a:r>
              <a:rPr lang="en-US" dirty="0"/>
              <a:t>The Plastics Waste </a:t>
            </a:r>
            <a:r>
              <a:rPr lang="en-US" sz="4000" u="sng" dirty="0">
                <a:solidFill>
                  <a:srgbClr val="FF0000"/>
                </a:solidFill>
              </a:rPr>
              <a:t>Crisis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B955D8D-5586-4729-9A74-322C3879FA4B}"/>
              </a:ext>
            </a:extLst>
          </p:cNvPr>
          <p:cNvSpPr/>
          <p:nvPr/>
        </p:nvSpPr>
        <p:spPr bwMode="auto">
          <a:xfrm>
            <a:off x="84016" y="2819859"/>
            <a:ext cx="3360463" cy="1619853"/>
          </a:xfrm>
          <a:prstGeom prst="rightArrow">
            <a:avLst/>
          </a:prstGeom>
          <a:solidFill>
            <a:srgbClr val="FFFF00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ＭＳ Ｐゴシック" pitchFamily="-52" charset="-128"/>
                <a:cs typeface="ＭＳ Ｐゴシック" pitchFamily="-52" charset="-128"/>
              </a:rPr>
              <a:t>Urgent :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ea typeface="ＭＳ Ｐゴシック" pitchFamily="-52" charset="-128"/>
                <a:cs typeface="ＭＳ Ｐゴシック" pitchFamily="-52" charset="-128"/>
              </a:rPr>
              <a:t>Plastics in the Ocean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625266-0BFE-4868-A97A-98496DF5DEF6}"/>
              </a:ext>
            </a:extLst>
          </p:cNvPr>
          <p:cNvGrpSpPr/>
          <p:nvPr/>
        </p:nvGrpSpPr>
        <p:grpSpPr>
          <a:xfrm>
            <a:off x="-222592" y="1209222"/>
            <a:ext cx="9589183" cy="3483994"/>
            <a:chOff x="-197818" y="1207286"/>
            <a:chExt cx="9589183" cy="348399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5DEFAFE6-E944-402E-83BD-CB230639385B}"/>
                </a:ext>
              </a:extLst>
            </p:cNvPr>
            <p:cNvSpPr/>
            <p:nvPr/>
          </p:nvSpPr>
          <p:spPr bwMode="auto">
            <a:xfrm>
              <a:off x="-197818" y="1302487"/>
              <a:ext cx="2154556" cy="1325829"/>
            </a:xfrm>
            <a:prstGeom prst="cloudCallout">
              <a:avLst>
                <a:gd name="adj1" fmla="val 123318"/>
                <a:gd name="adj2" fmla="val 92229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Marine Litter</a:t>
              </a:r>
            </a:p>
          </p:txBody>
        </p:sp>
        <p:sp>
          <p:nvSpPr>
            <p:cNvPr id="30" name="Thought Bubble: Cloud 29">
              <a:extLst>
                <a:ext uri="{FF2B5EF4-FFF2-40B4-BE49-F238E27FC236}">
                  <a16:creationId xmlns:a16="http://schemas.microsoft.com/office/drawing/2014/main" id="{5F5D1F71-D6F6-467E-8EC0-0D2364798AEE}"/>
                </a:ext>
              </a:extLst>
            </p:cNvPr>
            <p:cNvSpPr/>
            <p:nvPr/>
          </p:nvSpPr>
          <p:spPr bwMode="auto">
            <a:xfrm>
              <a:off x="6088604" y="2628316"/>
              <a:ext cx="2713857" cy="1325829"/>
            </a:xfrm>
            <a:prstGeom prst="cloudCallout">
              <a:avLst>
                <a:gd name="adj1" fmla="val -19672"/>
                <a:gd name="adj2" fmla="val -40952"/>
              </a:avLst>
            </a:prstGeom>
            <a:solidFill>
              <a:srgbClr val="13549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Bio-degradable</a:t>
              </a: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848BC2D4-02A1-4AFC-B907-0B2CEEFA4D8F}"/>
                </a:ext>
              </a:extLst>
            </p:cNvPr>
            <p:cNvSpPr/>
            <p:nvPr/>
          </p:nvSpPr>
          <p:spPr bwMode="auto">
            <a:xfrm>
              <a:off x="410448" y="2370857"/>
              <a:ext cx="2962749" cy="1325829"/>
            </a:xfrm>
            <a:prstGeom prst="cloudCallout">
              <a:avLst>
                <a:gd name="adj1" fmla="val 50472"/>
                <a:gd name="adj2" fmla="val -765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Sustainable Sourc</a:t>
              </a: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ing</a:t>
              </a: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7F279207-6BD7-406A-A574-73AE1BD69A37}"/>
                </a:ext>
              </a:extLst>
            </p:cNvPr>
            <p:cNvSpPr/>
            <p:nvPr/>
          </p:nvSpPr>
          <p:spPr bwMode="auto">
            <a:xfrm>
              <a:off x="4892957" y="3736825"/>
              <a:ext cx="3263986" cy="954455"/>
            </a:xfrm>
            <a:prstGeom prst="cloudCallout">
              <a:avLst>
                <a:gd name="adj1" fmla="val -33131"/>
                <a:gd name="adj2" fmla="val -6066"/>
              </a:avLst>
            </a:prstGeom>
            <a:solidFill>
              <a:srgbClr val="00608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Compostable</a:t>
              </a: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FF87A93D-90A1-476B-A63A-7D7F0D6BDD15}"/>
                </a:ext>
              </a:extLst>
            </p:cNvPr>
            <p:cNvSpPr/>
            <p:nvPr/>
          </p:nvSpPr>
          <p:spPr bwMode="auto">
            <a:xfrm>
              <a:off x="6428616" y="1593477"/>
              <a:ext cx="2962749" cy="1325829"/>
            </a:xfrm>
            <a:prstGeom prst="cloudCallout">
              <a:avLst>
                <a:gd name="adj1" fmla="val -51696"/>
                <a:gd name="adj2" fmla="val 35150"/>
              </a:avLst>
            </a:prstGeom>
            <a:solidFill>
              <a:srgbClr val="00344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ＭＳ Ｐゴシック" pitchFamily="-52" charset="-128"/>
                </a:rPr>
                <a:t>Mono-material</a:t>
              </a: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ＭＳ Ｐゴシック" pitchFamily="-52" charset="-128"/>
              </a:endParaRPr>
            </a:p>
          </p:txBody>
        </p:sp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8E8E3041-1D86-4332-A15E-097C2B3F8D72}"/>
                </a:ext>
              </a:extLst>
            </p:cNvPr>
            <p:cNvSpPr/>
            <p:nvPr/>
          </p:nvSpPr>
          <p:spPr bwMode="auto">
            <a:xfrm>
              <a:off x="1810946" y="1207286"/>
              <a:ext cx="2623536" cy="1325829"/>
            </a:xfrm>
            <a:prstGeom prst="cloudCallout">
              <a:avLst>
                <a:gd name="adj1" fmla="val 15192"/>
                <a:gd name="adj2" fmla="val 6725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Ban on </a:t>
              </a:r>
              <a:r>
                <a:rPr kumimoji="0" lang="en-US" sz="27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Single Use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3AA9D8-E02B-47C7-A66A-A9FA436EED5D}"/>
              </a:ext>
            </a:extLst>
          </p:cNvPr>
          <p:cNvGrpSpPr/>
          <p:nvPr/>
        </p:nvGrpSpPr>
        <p:grpSpPr>
          <a:xfrm>
            <a:off x="-167352" y="493265"/>
            <a:ext cx="9374431" cy="4383703"/>
            <a:chOff x="-167352" y="493265"/>
            <a:chExt cx="9374431" cy="438370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Thought Bubble: Cloud 26">
              <a:extLst>
                <a:ext uri="{FF2B5EF4-FFF2-40B4-BE49-F238E27FC236}">
                  <a16:creationId xmlns:a16="http://schemas.microsoft.com/office/drawing/2014/main" id="{80D6EAAB-C223-47B4-9ABB-2CF81DBCE197}"/>
                </a:ext>
              </a:extLst>
            </p:cNvPr>
            <p:cNvSpPr/>
            <p:nvPr/>
          </p:nvSpPr>
          <p:spPr bwMode="auto">
            <a:xfrm>
              <a:off x="-167352" y="3551139"/>
              <a:ext cx="2154556" cy="1325829"/>
            </a:xfrm>
            <a:prstGeom prst="cloudCallout">
              <a:avLst>
                <a:gd name="adj1" fmla="val 53804"/>
                <a:gd name="adj2" fmla="val -11225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Micro-Plastics</a:t>
              </a:r>
            </a:p>
          </p:txBody>
        </p:sp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2B952030-6D70-4EC6-8D00-DCEB8BC83F64}"/>
                </a:ext>
              </a:extLst>
            </p:cNvPr>
            <p:cNvSpPr/>
            <p:nvPr/>
          </p:nvSpPr>
          <p:spPr bwMode="auto">
            <a:xfrm>
              <a:off x="6244330" y="493265"/>
              <a:ext cx="2962749" cy="1217985"/>
            </a:xfrm>
            <a:prstGeom prst="cloudCallout">
              <a:avLst>
                <a:gd name="adj1" fmla="val -25622"/>
                <a:gd name="adj2" fmla="val 34569"/>
              </a:avLst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Bio-based</a:t>
              </a: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33" name="Thought Bubble: Cloud 32">
              <a:extLst>
                <a:ext uri="{FF2B5EF4-FFF2-40B4-BE49-F238E27FC236}">
                  <a16:creationId xmlns:a16="http://schemas.microsoft.com/office/drawing/2014/main" id="{895D33E2-B464-476E-B758-34B7B27483A7}"/>
                </a:ext>
              </a:extLst>
            </p:cNvPr>
            <p:cNvSpPr/>
            <p:nvPr/>
          </p:nvSpPr>
          <p:spPr bwMode="auto">
            <a:xfrm>
              <a:off x="3845578" y="1982536"/>
              <a:ext cx="2962749" cy="1325829"/>
            </a:xfrm>
            <a:prstGeom prst="cloudCallout">
              <a:avLst>
                <a:gd name="adj1" fmla="val -46375"/>
                <a:gd name="adj2" fmla="val 37529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ＭＳ Ｐゴシック" pitchFamily="-52" charset="-128"/>
                </a:rPr>
                <a:t>Circular Economy</a:t>
              </a: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ＭＳ Ｐゴシック" pitchFamily="-52" charset="-128"/>
              </a:endParaRPr>
            </a:p>
          </p:txBody>
        </p:sp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1585B365-5E8E-44B5-A79C-D61560CBF110}"/>
                </a:ext>
              </a:extLst>
            </p:cNvPr>
            <p:cNvSpPr/>
            <p:nvPr/>
          </p:nvSpPr>
          <p:spPr bwMode="auto">
            <a:xfrm>
              <a:off x="3705541" y="1033137"/>
              <a:ext cx="2962749" cy="1325829"/>
            </a:xfrm>
            <a:prstGeom prst="cloudCallout">
              <a:avLst>
                <a:gd name="adj1" fmla="val 64839"/>
                <a:gd name="adj2" fmla="val 8866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dirty="0" err="1">
                  <a:solidFill>
                    <a:srgbClr val="FFFF0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ＭＳ Ｐゴシック" pitchFamily="-52" charset="-128"/>
                </a:rPr>
                <a:t>Recyclate</a:t>
              </a:r>
              <a:r>
                <a:rPr lang="en-US" sz="2700" dirty="0">
                  <a:solidFill>
                    <a:srgbClr val="FFFF0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ＭＳ Ｐゴシック" pitchFamily="-52" charset="-128"/>
                </a:rPr>
                <a:t> Content   </a:t>
              </a: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ＭＳ Ｐゴシック" pitchFamily="-52" charset="-128"/>
              </a:endParaRPr>
            </a:p>
          </p:txBody>
        </p:sp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DE5F1E99-4A91-431E-BE24-7728D1E93833}"/>
                </a:ext>
              </a:extLst>
            </p:cNvPr>
            <p:cNvSpPr/>
            <p:nvPr/>
          </p:nvSpPr>
          <p:spPr bwMode="auto">
            <a:xfrm>
              <a:off x="1295811" y="3379495"/>
              <a:ext cx="2502504" cy="1325829"/>
            </a:xfrm>
            <a:prstGeom prst="cloudCallout">
              <a:avLst>
                <a:gd name="adj1" fmla="val 22636"/>
                <a:gd name="adj2" fmla="val -5522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Carbon Footprint</a:t>
              </a:r>
            </a:p>
          </p:txBody>
        </p:sp>
      </p:grpSp>
      <p:sp>
        <p:nvSpPr>
          <p:cNvPr id="52" name="Thought Bubble: Cloud 51">
            <a:extLst>
              <a:ext uri="{FF2B5EF4-FFF2-40B4-BE49-F238E27FC236}">
                <a16:creationId xmlns:a16="http://schemas.microsoft.com/office/drawing/2014/main" id="{D9940FDB-59CE-4909-B3D9-761571BB1A7C}"/>
              </a:ext>
            </a:extLst>
          </p:cNvPr>
          <p:cNvSpPr/>
          <p:nvPr/>
        </p:nvSpPr>
        <p:spPr bwMode="auto">
          <a:xfrm>
            <a:off x="2419910" y="2125487"/>
            <a:ext cx="4679159" cy="1377372"/>
          </a:xfrm>
          <a:prstGeom prst="cloudCallout">
            <a:avLst>
              <a:gd name="adj1" fmla="val -25622"/>
              <a:gd name="adj2" fmla="val 3456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-52" charset="-128"/>
                <a:cs typeface="ＭＳ Ｐゴシック" pitchFamily="-52" charset="-128"/>
              </a:rPr>
              <a:t>Unrealistic Goals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7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-52" charset="-128"/>
                <a:cs typeface="ＭＳ Ｐゴシック" pitchFamily="-52" charset="-128"/>
              </a:rPr>
              <a:t>Need for Action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28F6488-29C0-486B-BF25-7DECF9B14D02}"/>
              </a:ext>
            </a:extLst>
          </p:cNvPr>
          <p:cNvGrpSpPr/>
          <p:nvPr/>
        </p:nvGrpSpPr>
        <p:grpSpPr>
          <a:xfrm>
            <a:off x="392507" y="5047841"/>
            <a:ext cx="7943031" cy="998218"/>
            <a:chOff x="392507" y="5047841"/>
            <a:chExt cx="7943031" cy="9982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39CA28-11BE-44B1-9F62-E02A2BCC8FDF}"/>
                </a:ext>
              </a:extLst>
            </p:cNvPr>
            <p:cNvSpPr txBox="1"/>
            <p:nvPr/>
          </p:nvSpPr>
          <p:spPr>
            <a:xfrm>
              <a:off x="392507" y="5091952"/>
              <a:ext cx="21545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highlight>
                    <a:srgbClr val="000000"/>
                  </a:highlight>
                  <a:latin typeface="Franklin Gothic Heavy" panose="020B0903020102020204" pitchFamily="34" charset="0"/>
                </a:rPr>
                <a:t>Plastics Are BAD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918815-397B-4DA1-BB13-EDC8888C9DE1}"/>
                </a:ext>
              </a:extLst>
            </p:cNvPr>
            <p:cNvSpPr txBox="1"/>
            <p:nvPr/>
          </p:nvSpPr>
          <p:spPr>
            <a:xfrm>
              <a:off x="6180982" y="5047841"/>
              <a:ext cx="21545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highlight>
                    <a:srgbClr val="00FF00"/>
                  </a:highlight>
                  <a:latin typeface="Franklin Gothic Heavy" panose="020B0903020102020204" pitchFamily="34" charset="0"/>
                </a:rPr>
                <a:t>Plastics Are GOOD</a:t>
              </a: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9943CAB3-17F3-4DF3-9642-472827076876}"/>
                </a:ext>
              </a:extLst>
            </p:cNvPr>
            <p:cNvSpPr/>
            <p:nvPr/>
          </p:nvSpPr>
          <p:spPr bwMode="auto">
            <a:xfrm>
              <a:off x="2790497" y="5350066"/>
              <a:ext cx="3209265" cy="437877"/>
            </a:xfrm>
            <a:prstGeom prst="rightArrow">
              <a:avLst/>
            </a:prstGeom>
            <a:gradFill flip="none" rotWithShape="1">
              <a:gsLst>
                <a:gs pos="87598">
                  <a:schemeClr val="accent5">
                    <a:lumMod val="60000"/>
                    <a:lumOff val="40000"/>
                  </a:schemeClr>
                </a:gs>
                <a:gs pos="15000">
                  <a:schemeClr val="tx2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52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1D54DC-8B0D-4A0D-A8FD-D6E988D85736}"/>
              </a:ext>
            </a:extLst>
          </p:cNvPr>
          <p:cNvGrpSpPr/>
          <p:nvPr/>
        </p:nvGrpSpPr>
        <p:grpSpPr>
          <a:xfrm>
            <a:off x="2433328" y="3313697"/>
            <a:ext cx="4357123" cy="1633784"/>
            <a:chOff x="2433328" y="3313697"/>
            <a:chExt cx="4357123" cy="1633784"/>
          </a:xfrm>
        </p:grpSpPr>
        <p:sp>
          <p:nvSpPr>
            <p:cNvPr id="57" name="Thought Bubble: Cloud 56">
              <a:extLst>
                <a:ext uri="{FF2B5EF4-FFF2-40B4-BE49-F238E27FC236}">
                  <a16:creationId xmlns:a16="http://schemas.microsoft.com/office/drawing/2014/main" id="{8440F81D-9B0F-498F-B586-8F573AC602E7}"/>
                </a:ext>
              </a:extLst>
            </p:cNvPr>
            <p:cNvSpPr/>
            <p:nvPr/>
          </p:nvSpPr>
          <p:spPr bwMode="auto">
            <a:xfrm>
              <a:off x="2433328" y="3570109"/>
              <a:ext cx="4357123" cy="1377372"/>
            </a:xfrm>
            <a:prstGeom prst="cloudCallout">
              <a:avLst>
                <a:gd name="adj1" fmla="val -25622"/>
                <a:gd name="adj2" fmla="val 34569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itchFamily="-52" charset="-128"/>
                  <a:cs typeface="ＭＳ Ｐゴシック" pitchFamily="-52" charset="-128"/>
                </a:rPr>
                <a:t>Anecdotal Initiatives</a:t>
              </a:r>
              <a:endParaRPr kumimoji="0" lang="en-US" sz="2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B312BF95-CD33-4051-95E9-59343BC7D138}"/>
                </a:ext>
              </a:extLst>
            </p:cNvPr>
            <p:cNvSpPr/>
            <p:nvPr/>
          </p:nvSpPr>
          <p:spPr bwMode="auto">
            <a:xfrm>
              <a:off x="4306390" y="3313697"/>
              <a:ext cx="389093" cy="534540"/>
            </a:xfrm>
            <a:prstGeom prst="down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52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2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8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8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8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8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0" presetClass="exit" presetSubtype="0" accel="10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 animBg="1"/>
      <p:bldP spid="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6658F34-B8D4-4D6D-8259-3F339D6856BF}"/>
              </a:ext>
            </a:extLst>
          </p:cNvPr>
          <p:cNvGrpSpPr/>
          <p:nvPr/>
        </p:nvGrpSpPr>
        <p:grpSpPr>
          <a:xfrm>
            <a:off x="1983105" y="850288"/>
            <a:ext cx="4965709" cy="4908629"/>
            <a:chOff x="2002161" y="855056"/>
            <a:chExt cx="4965709" cy="490862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180962A-3C39-4B2C-89D8-1F5C9150BD89}"/>
                </a:ext>
              </a:extLst>
            </p:cNvPr>
            <p:cNvGrpSpPr/>
            <p:nvPr/>
          </p:nvGrpSpPr>
          <p:grpSpPr>
            <a:xfrm>
              <a:off x="2002161" y="855056"/>
              <a:ext cx="4965709" cy="4908629"/>
              <a:chOff x="2002161" y="855056"/>
              <a:chExt cx="4965709" cy="4908629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5BB7B7B-D98E-49A2-8005-4D5A8CB75BFB}"/>
                  </a:ext>
                </a:extLst>
              </p:cNvPr>
              <p:cNvGrpSpPr/>
              <p:nvPr/>
            </p:nvGrpSpPr>
            <p:grpSpPr>
              <a:xfrm>
                <a:off x="2002161" y="855056"/>
                <a:ext cx="4965709" cy="4908629"/>
                <a:chOff x="2002161" y="855056"/>
                <a:chExt cx="4965709" cy="4908629"/>
              </a:xfrm>
            </p:grpSpPr>
            <p:pic>
              <p:nvPicPr>
                <p:cNvPr id="136" name="Picture 5">
                  <a:extLst>
                    <a:ext uri="{FF2B5EF4-FFF2-40B4-BE49-F238E27FC236}">
                      <a16:creationId xmlns:a16="http://schemas.microsoft.com/office/drawing/2014/main" id="{5A4C47C3-49FE-4590-9A59-FDC0A56BA8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2161" y="855056"/>
                  <a:ext cx="4965709" cy="490862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7" name="Picture 5">
                  <a:extLst>
                    <a:ext uri="{FF2B5EF4-FFF2-40B4-BE49-F238E27FC236}">
                      <a16:creationId xmlns:a16="http://schemas.microsoft.com/office/drawing/2014/main" id="{C0553E41-28F4-4F12-81B1-C354A5F862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7943" t="37858" r="38685" b="39096"/>
                <a:stretch/>
              </p:blipFill>
              <p:spPr bwMode="auto">
                <a:xfrm>
                  <a:off x="2936692" y="2876252"/>
                  <a:ext cx="632814" cy="674241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B719C-4864-42E6-AD3D-422614467B03}"/>
                  </a:ext>
                </a:extLst>
              </p:cNvPr>
              <p:cNvSpPr/>
              <p:nvPr/>
            </p:nvSpPr>
            <p:spPr>
              <a:xfrm>
                <a:off x="3817607" y="2771323"/>
                <a:ext cx="1386726" cy="9463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7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255B8FB-FCFB-47F7-9B0C-00D8F9D5E3F9}"/>
                </a:ext>
              </a:extLst>
            </p:cNvPr>
            <p:cNvSpPr/>
            <p:nvPr/>
          </p:nvSpPr>
          <p:spPr>
            <a:xfrm>
              <a:off x="4497876" y="3575267"/>
              <a:ext cx="783171" cy="707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7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90A83D-B446-4F2D-83F0-1442D6209A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3" b="7235"/>
          <a:stretch/>
        </p:blipFill>
        <p:spPr>
          <a:xfrm>
            <a:off x="-16707" y="790092"/>
            <a:ext cx="9177414" cy="60679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97" y="159722"/>
            <a:ext cx="1978241" cy="559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79590" y="4751876"/>
            <a:ext cx="2005263" cy="61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DB0EBD50-08BB-46B7-B42E-F19434C8711E}"/>
              </a:ext>
            </a:extLst>
          </p:cNvPr>
          <p:cNvGraphicFramePr/>
          <p:nvPr>
            <p:extLst/>
          </p:nvPr>
        </p:nvGraphicFramePr>
        <p:xfrm>
          <a:off x="3515756" y="2926783"/>
          <a:ext cx="2256477" cy="197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9D8A695-DC9E-4D21-8D3C-7BD83A62AC23}"/>
              </a:ext>
            </a:extLst>
          </p:cNvPr>
          <p:cNvGrpSpPr/>
          <p:nvPr/>
        </p:nvGrpSpPr>
        <p:grpSpPr>
          <a:xfrm>
            <a:off x="5724736" y="1049082"/>
            <a:ext cx="3768765" cy="2106962"/>
            <a:chOff x="5724736" y="1049082"/>
            <a:chExt cx="3768765" cy="210696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BD52EC-FE8F-4576-97FB-8128C88BC47F}"/>
                </a:ext>
              </a:extLst>
            </p:cNvPr>
            <p:cNvGrpSpPr/>
            <p:nvPr/>
          </p:nvGrpSpPr>
          <p:grpSpPr>
            <a:xfrm>
              <a:off x="5912101" y="1927713"/>
              <a:ext cx="3581400" cy="1228331"/>
              <a:chOff x="5912101" y="1927713"/>
              <a:chExt cx="3581400" cy="1228331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98F3C64-D5F2-4CF7-9935-6165B30509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>
                            <a14:foregroundMark x1="24074" y1="87330" x2="24074" y2="87330"/>
                            <a14:foregroundMark x1="32716" y1="89593" x2="32716" y2="89593"/>
                            <a14:foregroundMark x1="41358" y1="86878" x2="41358" y2="86878"/>
                            <a14:foregroundMark x1="51852" y1="89593" x2="51852" y2="89593"/>
                            <a14:foregroundMark x1="63580" y1="89593" x2="63580" y2="89593"/>
                            <a14:foregroundMark x1="74691" y1="87330" x2="74691" y2="87330"/>
                          </a14:backgroundRemoval>
                        </a14:imgEffect>
                        <a14:imgEffect>
                          <a14:artisticPaintBrus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885"/>
              <a:stretch/>
            </p:blipFill>
            <p:spPr>
              <a:xfrm>
                <a:off x="7459975" y="1927713"/>
                <a:ext cx="992964" cy="1003961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6C85321-78D7-4B95-B9F1-C44D6151CF41}"/>
                  </a:ext>
                </a:extLst>
              </p:cNvPr>
              <p:cNvGrpSpPr/>
              <p:nvPr/>
            </p:nvGrpSpPr>
            <p:grpSpPr>
              <a:xfrm>
                <a:off x="5912101" y="2284362"/>
                <a:ext cx="3581400" cy="871682"/>
                <a:chOff x="5927515" y="1795811"/>
                <a:chExt cx="3581400" cy="871682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10F121E-D7FE-4F73-9C23-714E0FA16437}"/>
                    </a:ext>
                  </a:extLst>
                </p:cNvPr>
                <p:cNvGrpSpPr/>
                <p:nvPr/>
              </p:nvGrpSpPr>
              <p:grpSpPr>
                <a:xfrm>
                  <a:off x="6852290" y="1795811"/>
                  <a:ext cx="1792409" cy="583736"/>
                  <a:chOff x="6776014" y="1749467"/>
                  <a:chExt cx="1792409" cy="583736"/>
                </a:xfrm>
              </p:grpSpPr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5F6746F8-A8C4-4885-AB15-88779C9D18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0" b="100000" l="0" r="100000">
                                <a14:foregroundMark x1="74026" y1="71823" x2="74026" y2="71823"/>
                                <a14:foregroundMark x1="59091" y1="67956" x2="91558" y2="9337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76014" y="1749467"/>
                    <a:ext cx="448682" cy="487214"/>
                  </a:xfrm>
                  <a:prstGeom prst="rect">
                    <a:avLst/>
                  </a:prstGeom>
                </p:spPr>
              </p:pic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BACB5B6-B3AB-4722-B8C2-CFF859573174}"/>
                      </a:ext>
                    </a:extLst>
                  </p:cNvPr>
                  <p:cNvSpPr/>
                  <p:nvPr/>
                </p:nvSpPr>
                <p:spPr>
                  <a:xfrm>
                    <a:off x="7125053" y="1871538"/>
                    <a:ext cx="144337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b="1" dirty="0">
                        <a:solidFill>
                          <a:srgbClr val="DA39AF">
                            <a:lumMod val="75000"/>
                          </a:srgbClr>
                        </a:solidFill>
                        <a:ea typeface="ＭＳ Ｐゴシック" pitchFamily="34" charset="-128"/>
                        <a:cs typeface="Arial" panose="020B0604020202020204" pitchFamily="34" charset="0"/>
                      </a:rPr>
                      <a:t>educe</a:t>
                    </a:r>
                  </a:p>
                </p:txBody>
              </p:sp>
            </p:grp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2875889-DF40-4292-89D7-75CF40EE77C3}"/>
                    </a:ext>
                  </a:extLst>
                </p:cNvPr>
                <p:cNvSpPr txBox="1"/>
                <p:nvPr/>
              </p:nvSpPr>
              <p:spPr>
                <a:xfrm>
                  <a:off x="5927515" y="2282772"/>
                  <a:ext cx="358140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 b="1" dirty="0">
                    <a:solidFill>
                      <a:srgbClr val="DA39AF">
                        <a:lumMod val="75000"/>
                      </a:srgbClr>
                    </a:solidFill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44F3E3E-EEE2-425E-B678-2DE319DABCD1}"/>
                </a:ext>
              </a:extLst>
            </p:cNvPr>
            <p:cNvSpPr txBox="1"/>
            <p:nvPr/>
          </p:nvSpPr>
          <p:spPr>
            <a:xfrm>
              <a:off x="5724736" y="1049082"/>
              <a:ext cx="3581400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Arial" pitchFamily="34" charset="0"/>
                </a:rPr>
                <a:t>Innovate to Reduce, Reuse and Recycle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Arial" pitchFamily="34" charset="0"/>
                </a:rPr>
                <a:t>Innovate to Use Less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0663116B-B69E-4500-BC5E-CC8BE400C71D}"/>
              </a:ext>
            </a:extLst>
          </p:cNvPr>
          <p:cNvSpPr txBox="1"/>
          <p:nvPr/>
        </p:nvSpPr>
        <p:spPr>
          <a:xfrm>
            <a:off x="126697" y="6111504"/>
            <a:ext cx="41833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Recycle – same application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Recycle – lower value application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493A76-8BD8-4776-82AF-226AF2EEDFED}"/>
              </a:ext>
            </a:extLst>
          </p:cNvPr>
          <p:cNvGrpSpPr/>
          <p:nvPr/>
        </p:nvGrpSpPr>
        <p:grpSpPr>
          <a:xfrm>
            <a:off x="1913475" y="4484216"/>
            <a:ext cx="4572000" cy="1943218"/>
            <a:chOff x="1913475" y="4484216"/>
            <a:chExt cx="4572000" cy="194321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647DEFC-E2F6-4D85-8EDC-FC5AA054C9A5}"/>
                </a:ext>
              </a:extLst>
            </p:cNvPr>
            <p:cNvSpPr/>
            <p:nvPr/>
          </p:nvSpPr>
          <p:spPr>
            <a:xfrm>
              <a:off x="1913475" y="4484216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Arial" pitchFamily="34" charset="0"/>
                </a:rPr>
                <a:t>Segregate &amp; Collect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Arial" pitchFamily="34" charset="0"/>
                </a:rPr>
                <a:t>“No Litter, No Landfill” 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E1C8E69-3489-49C8-90C0-64439C150B7B}"/>
                </a:ext>
              </a:extLst>
            </p:cNvPr>
            <p:cNvGrpSpPr/>
            <p:nvPr/>
          </p:nvGrpSpPr>
          <p:grpSpPr>
            <a:xfrm>
              <a:off x="2551179" y="5334000"/>
              <a:ext cx="3170261" cy="1093434"/>
              <a:chOff x="3608470" y="5448103"/>
              <a:chExt cx="3170261" cy="1093434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F79820BA-D4D2-434A-B682-6269328F5D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100000" l="0" r="100000">
                            <a14:foregroundMark x1="33508" y1="15625" x2="33508" y2="15625"/>
                            <a14:foregroundMark x1="18325" y1="41071" x2="18325" y2="41071"/>
                            <a14:foregroundMark x1="26178" y1="91518" x2="26178" y2="91518"/>
                            <a14:foregroundMark x1="35602" y1="91518" x2="35602" y2="91518"/>
                            <a14:foregroundMark x1="40838" y1="87946" x2="40838" y2="87946"/>
                            <a14:foregroundMark x1="50785" y1="89286" x2="50785" y2="89286"/>
                            <a14:foregroundMark x1="56545" y1="89286" x2="56545" y2="89286"/>
                            <a14:foregroundMark x1="63874" y1="90179" x2="63874" y2="90179"/>
                            <a14:foregroundMark x1="71728" y1="90179" x2="71728" y2="90179"/>
                            <a14:foregroundMark x1="51832" y1="4018" x2="51832" y2="4018"/>
                          </a14:backgroundRemoval>
                        </a14:imgEffect>
                        <a14:imgEffect>
                          <a14:artisticMark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426"/>
              <a:stretch/>
            </p:blipFill>
            <p:spPr>
              <a:xfrm>
                <a:off x="4979915" y="5448103"/>
                <a:ext cx="879112" cy="841023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131F62A-575D-4136-BE44-8D09756843E3}"/>
                  </a:ext>
                </a:extLst>
              </p:cNvPr>
              <p:cNvGrpSpPr/>
              <p:nvPr/>
            </p:nvGrpSpPr>
            <p:grpSpPr>
              <a:xfrm>
                <a:off x="3608470" y="5685515"/>
                <a:ext cx="3170261" cy="856022"/>
                <a:chOff x="352150" y="4820491"/>
                <a:chExt cx="3170261" cy="856022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932F472-E5B7-477A-9DAE-9CA64D770C8E}"/>
                    </a:ext>
                  </a:extLst>
                </p:cNvPr>
                <p:cNvSpPr txBox="1"/>
                <p:nvPr/>
              </p:nvSpPr>
              <p:spPr>
                <a:xfrm>
                  <a:off x="352150" y="5291792"/>
                  <a:ext cx="31702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900" b="1" dirty="0">
                    <a:solidFill>
                      <a:srgbClr val="DA39AF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3FFF4372-3421-47A9-A85F-A89BEA008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0" b="100000" l="0" r="100000">
                              <a14:foregroundMark x1="74026" y1="71823" x2="74026" y2="71823"/>
                              <a14:foregroundMark x1="59091" y1="67956" x2="91558" y2="93370"/>
                            </a14:backgroundRemoval>
                          </a14:imgEffect>
                          <a14:imgEffect>
                            <a14:artisticPaintStrokes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415" y="4820491"/>
                  <a:ext cx="397120" cy="466746"/>
                </a:xfrm>
                <a:prstGeom prst="rect">
                  <a:avLst/>
                </a:prstGeom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670085C-24E7-46EF-BF1A-A1A1FAE55E44}"/>
                    </a:ext>
                  </a:extLst>
                </p:cNvPr>
                <p:cNvSpPr/>
                <p:nvPr/>
              </p:nvSpPr>
              <p:spPr>
                <a:xfrm>
                  <a:off x="894006" y="4926797"/>
                  <a:ext cx="113981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solidFill>
                        <a:srgbClr val="DA39AF">
                          <a:lumMod val="75000"/>
                        </a:srgbClr>
                      </a:solidFill>
                      <a:ea typeface="ＭＳ Ｐゴシック" pitchFamily="34" charset="-128"/>
                      <a:cs typeface="Arial" panose="020B0604020202020204" pitchFamily="34" charset="0"/>
                    </a:rPr>
                    <a:t>ecycle</a:t>
                  </a:r>
                </a:p>
              </p:txBody>
            </p:sp>
          </p:grp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65EDAF0-8F39-4BC7-A08E-AFB6326E3DB1}"/>
              </a:ext>
            </a:extLst>
          </p:cNvPr>
          <p:cNvSpPr txBox="1"/>
          <p:nvPr/>
        </p:nvSpPr>
        <p:spPr>
          <a:xfrm>
            <a:off x="1832212" y="2866432"/>
            <a:ext cx="691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122738" algn="l"/>
              </a:tabLst>
            </a:pPr>
            <a:r>
              <a:rPr lang="en-US" sz="2400" b="1" dirty="0">
                <a:solidFill>
                  <a:srgbClr val="FFFF00"/>
                </a:solidFill>
                <a:highlight>
                  <a:srgbClr val="8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RESPONSIBLE USE &amp; DISPOSAL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7B800">
                    <a:lumMod val="40000"/>
                    <a:lumOff val="60000"/>
                  </a:srgbClr>
                </a:solidFill>
                <a:highlight>
                  <a:srgbClr val="808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AND AUTHORITIES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080243-F2CB-407A-AD0E-76C07BB8949E}"/>
              </a:ext>
            </a:extLst>
          </p:cNvPr>
          <p:cNvGrpSpPr/>
          <p:nvPr/>
        </p:nvGrpSpPr>
        <p:grpSpPr>
          <a:xfrm>
            <a:off x="5772233" y="3989511"/>
            <a:ext cx="3581400" cy="1777346"/>
            <a:chOff x="5772233" y="3989511"/>
            <a:chExt cx="3581400" cy="17773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E8F139E-D987-4595-B518-AAEB4421F944}"/>
                </a:ext>
              </a:extLst>
            </p:cNvPr>
            <p:cNvGrpSpPr/>
            <p:nvPr/>
          </p:nvGrpSpPr>
          <p:grpSpPr>
            <a:xfrm>
              <a:off x="6341722" y="3989511"/>
              <a:ext cx="1585091" cy="1013557"/>
              <a:chOff x="6229644" y="4335853"/>
              <a:chExt cx="1585091" cy="1013557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C564AD-11CF-458B-AC4D-31057C936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0" b="100000" l="0" r="100000">
                            <a14:foregroundMark x1="32973" y1="88940" x2="32973" y2="88940"/>
                            <a14:foregroundMark x1="40541" y1="91244" x2="40541" y2="91244"/>
                            <a14:foregroundMark x1="52432" y1="88940" x2="52432" y2="88940"/>
                            <a14:foregroundMark x1="58378" y1="90323" x2="58378" y2="90323"/>
                            <a14:foregroundMark x1="66486" y1="89862" x2="66486" y2="89862"/>
                          </a14:backgroundRemoval>
                        </a14:imgEffect>
                        <a14:imgEffect>
                          <a14:artisticMark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167"/>
              <a:stretch/>
            </p:blipFill>
            <p:spPr>
              <a:xfrm>
                <a:off x="6718634" y="4335853"/>
                <a:ext cx="1096101" cy="1013557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537148C-C57F-491B-92F4-F96F54B4FC6A}"/>
                  </a:ext>
                </a:extLst>
              </p:cNvPr>
              <p:cNvGrpSpPr/>
              <p:nvPr/>
            </p:nvGrpSpPr>
            <p:grpSpPr>
              <a:xfrm>
                <a:off x="6229644" y="4667119"/>
                <a:ext cx="1212192" cy="564546"/>
                <a:chOff x="7249136" y="4881042"/>
                <a:chExt cx="1212192" cy="564546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F8F6495C-E68A-437C-9698-FDECC6E1B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0" b="100000" l="0" r="100000">
                              <a14:foregroundMark x1="74026" y1="71823" x2="74026" y2="71823"/>
                              <a14:foregroundMark x1="59091" y1="67956" x2="91558" y2="93370"/>
                            </a14:backgroundRemoval>
                          </a14:imgEffect>
                          <a14:imgEffect>
                            <a14:artisticMarker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9136" y="4881042"/>
                  <a:ext cx="392797" cy="461665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983E934-BC46-4584-99A1-8B47FAACBF0B}"/>
                    </a:ext>
                  </a:extLst>
                </p:cNvPr>
                <p:cNvSpPr/>
                <p:nvPr/>
              </p:nvSpPr>
              <p:spPr>
                <a:xfrm>
                  <a:off x="7536642" y="4983923"/>
                  <a:ext cx="92468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b="1" dirty="0">
                      <a:solidFill>
                        <a:srgbClr val="DA39AF">
                          <a:lumMod val="75000"/>
                        </a:srgbClr>
                      </a:solidFill>
                      <a:ea typeface="ＭＳ Ｐゴシック" pitchFamily="34" charset="-128"/>
                      <a:cs typeface="Arial" panose="020B0604020202020204" pitchFamily="34" charset="0"/>
                    </a:rPr>
                    <a:t>euse</a:t>
                  </a:r>
                </a:p>
              </p:txBody>
            </p:sp>
          </p:grp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5D6697-CB8C-46A7-9F30-CADA97F4C0D0}"/>
                </a:ext>
              </a:extLst>
            </p:cNvPr>
            <p:cNvSpPr txBox="1"/>
            <p:nvPr/>
          </p:nvSpPr>
          <p:spPr>
            <a:xfrm>
              <a:off x="5772233" y="5089749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34" charset="-128"/>
                  <a:cs typeface="Arial" pitchFamily="34" charset="0"/>
                </a:rPr>
                <a:t>Incentives to Re-Use or Return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76A9A39-249B-4EAF-8513-BFEEEE75E931}"/>
              </a:ext>
            </a:extLst>
          </p:cNvPr>
          <p:cNvSpPr txBox="1"/>
          <p:nvPr/>
        </p:nvSpPr>
        <p:spPr>
          <a:xfrm>
            <a:off x="1726087" y="2047426"/>
            <a:ext cx="44030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Develop good life cycle science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Educate &amp; inform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41E9F-3EEE-4FC1-B595-A4D51CF2F031}"/>
              </a:ext>
            </a:extLst>
          </p:cNvPr>
          <p:cNvSpPr txBox="1"/>
          <p:nvPr/>
        </p:nvSpPr>
        <p:spPr>
          <a:xfrm>
            <a:off x="-117838" y="3201974"/>
            <a:ext cx="19466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9FD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Raw Materials</a:t>
            </a:r>
            <a:r>
              <a:rPr lang="th-TH" sz="1900" b="1" dirty="0">
                <a:solidFill>
                  <a:srgbClr val="009FD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    </a:t>
            </a:r>
            <a:endParaRPr lang="en-US" sz="1900" b="1" dirty="0">
              <a:solidFill>
                <a:srgbClr val="009FD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07D87F-BA94-4903-BA35-4BA9086EB7C3}"/>
              </a:ext>
            </a:extLst>
          </p:cNvPr>
          <p:cNvSpPr txBox="1"/>
          <p:nvPr/>
        </p:nvSpPr>
        <p:spPr>
          <a:xfrm>
            <a:off x="-474761" y="3709322"/>
            <a:ext cx="19466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>
                <a:solidFill>
                  <a:srgbClr val="009FD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Energy </a:t>
            </a:r>
            <a:r>
              <a:rPr lang="th-TH" sz="1900" b="1" dirty="0">
                <a:solidFill>
                  <a:srgbClr val="009FDA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            </a:t>
            </a:r>
            <a:endParaRPr lang="en-US" sz="1900" b="1" dirty="0">
              <a:solidFill>
                <a:srgbClr val="009FDA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4C3CB74-537F-4D55-8D53-769BBDDABC7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90566" y1="15247" x2="90566" y2="15247"/>
                        <a14:foregroundMark x1="19497" y1="93274" x2="19497" y2="93274"/>
                        <a14:foregroundMark x1="28302" y1="90135" x2="28302" y2="90135"/>
                        <a14:foregroundMark x1="37107" y1="90135" x2="37107" y2="90135"/>
                        <a14:foregroundMark x1="48428" y1="87892" x2="48428" y2="87892"/>
                        <a14:foregroundMark x1="57233" y1="90135" x2="57233" y2="90135"/>
                        <a14:foregroundMark x1="67925" y1="90135" x2="67925" y2="90135"/>
                        <a14:foregroundMark x1="76730" y1="88789" x2="76730" y2="88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64"/>
          <a:stretch/>
        </p:blipFill>
        <p:spPr>
          <a:xfrm rot="19032427">
            <a:off x="660126" y="3736320"/>
            <a:ext cx="1035833" cy="111334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1A810C0-5D6F-47D7-BBF7-8F67E2F4F7BD}"/>
              </a:ext>
            </a:extLst>
          </p:cNvPr>
          <p:cNvSpPr/>
          <p:nvPr/>
        </p:nvSpPr>
        <p:spPr>
          <a:xfrm>
            <a:off x="886676" y="4767080"/>
            <a:ext cx="1538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DA39AF"/>
                </a:solidFill>
                <a:ea typeface="ＭＳ Ｐゴシック" pitchFamily="34" charset="-128"/>
                <a:cs typeface="Arial" panose="020B0604020202020204" pitchFamily="34" charset="0"/>
              </a:rPr>
              <a:t>ecover</a:t>
            </a:r>
            <a:endParaRPr lang="en-US" sz="2400" b="1" dirty="0">
              <a:solidFill>
                <a:srgbClr val="DA39AF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35B311C-6070-4B3C-B67C-4056A18DCA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74026" y1="71823" x2="74026" y2="71823"/>
                        <a14:foregroundMark x1="59091" y1="67956" x2="91558" y2="93370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3" y="4683246"/>
            <a:ext cx="399007" cy="4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" descr="Related image">
            <a:extLst>
              <a:ext uri="{FF2B5EF4-FFF2-40B4-BE49-F238E27FC236}">
                <a16:creationId xmlns:a16="http://schemas.microsoft.com/office/drawing/2014/main" id="{12DD13C3-41F9-481A-A883-4A0F9EFF0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 b="13415"/>
          <a:stretch/>
        </p:blipFill>
        <p:spPr bwMode="auto">
          <a:xfrm>
            <a:off x="6015443" y="4476110"/>
            <a:ext cx="1700463" cy="12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F0D17-A0C5-49D1-8EF1-395F8634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- first step towards the circular economy</a:t>
            </a:r>
          </a:p>
        </p:txBody>
      </p:sp>
      <p:pic>
        <p:nvPicPr>
          <p:cNvPr id="2052" name="Picture 4" descr="Image result for plastics in the ocean">
            <a:extLst>
              <a:ext uri="{FF2B5EF4-FFF2-40B4-BE49-F238E27FC236}">
                <a16:creationId xmlns:a16="http://schemas.microsoft.com/office/drawing/2014/main" id="{4EBD66BC-C3C5-4107-94DF-BD267EAA9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t="-3173" r="34280" b="14367"/>
          <a:stretch/>
        </p:blipFill>
        <p:spPr bwMode="auto">
          <a:xfrm>
            <a:off x="276253" y="1239454"/>
            <a:ext cx="3217322" cy="48656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3DFBA-3AEC-425F-8872-09A5C337174B}"/>
              </a:ext>
            </a:extLst>
          </p:cNvPr>
          <p:cNvSpPr txBox="1"/>
          <p:nvPr/>
        </p:nvSpPr>
        <p:spPr>
          <a:xfrm>
            <a:off x="-567817" y="3288299"/>
            <a:ext cx="490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0000"/>
                </a:highlight>
                <a:latin typeface="Calibri" panose="020F0502020204030204" pitchFamily="34" charset="0"/>
              </a:rPr>
              <a:t>Fix this first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82E99-EF4F-4EEF-ABD0-ED05F245DF6C}"/>
              </a:ext>
            </a:extLst>
          </p:cNvPr>
          <p:cNvSpPr txBox="1"/>
          <p:nvPr/>
        </p:nvSpPr>
        <p:spPr>
          <a:xfrm>
            <a:off x="3873142" y="1534203"/>
            <a:ext cx="49054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Requires very good infrastructure for </a:t>
            </a:r>
            <a:r>
              <a:rPr lang="en-US" b="1" u="sng" dirty="0">
                <a:latin typeface="Calibri" panose="020F0502020204030204" pitchFamily="34" charset="0"/>
              </a:rPr>
              <a:t>Collection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FC4D3-3511-462F-9FC2-00796443AB21}"/>
              </a:ext>
            </a:extLst>
          </p:cNvPr>
          <p:cNvSpPr txBox="1"/>
          <p:nvPr/>
        </p:nvSpPr>
        <p:spPr>
          <a:xfrm>
            <a:off x="3873141" y="2782437"/>
            <a:ext cx="49054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And incentives to change  Consumer </a:t>
            </a:r>
            <a:r>
              <a:rPr lang="en-US" dirty="0" err="1">
                <a:latin typeface="Calibri" panose="020F0502020204030204" pitchFamily="34" charset="0"/>
              </a:rPr>
              <a:t>Behaviour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4E5AF-169A-4F63-ADD6-03EDF6A11E14}"/>
              </a:ext>
            </a:extLst>
          </p:cNvPr>
          <p:cNvSpPr txBox="1"/>
          <p:nvPr/>
        </p:nvSpPr>
        <p:spPr>
          <a:xfrm>
            <a:off x="2992002" y="3719186"/>
            <a:ext cx="490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00FF00"/>
                </a:highlight>
                <a:latin typeface="Calibri" panose="020F0502020204030204" pitchFamily="34" charset="0"/>
              </a:rPr>
              <a:t>- Responsible disposal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4E533-C4CA-4A7F-9F2D-2A695F38AE10}"/>
              </a:ext>
            </a:extLst>
          </p:cNvPr>
          <p:cNvSpPr txBox="1"/>
          <p:nvPr/>
        </p:nvSpPr>
        <p:spPr>
          <a:xfrm>
            <a:off x="2926088" y="4173189"/>
            <a:ext cx="49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00"/>
                </a:highlight>
                <a:latin typeface="Calibri" panose="020F0502020204030204" pitchFamily="34" charset="0"/>
              </a:rPr>
              <a:t>- Wash and/or Segregate </a:t>
            </a: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B5948-4E6E-440C-8D8F-B19E09013B88}"/>
              </a:ext>
            </a:extLst>
          </p:cNvPr>
          <p:cNvSpPr txBox="1"/>
          <p:nvPr/>
        </p:nvSpPr>
        <p:spPr>
          <a:xfrm>
            <a:off x="1726600" y="4587200"/>
            <a:ext cx="4905461" cy="7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00"/>
                </a:highlight>
                <a:latin typeface="Calibri" panose="020F0502020204030204" pitchFamily="34" charset="0"/>
              </a:rPr>
              <a:t>- 3R’s</a:t>
            </a: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AD17EA-7FA3-45A1-9361-5CF7A56F4700}"/>
              </a:ext>
            </a:extLst>
          </p:cNvPr>
          <p:cNvSpPr/>
          <p:nvPr/>
        </p:nvSpPr>
        <p:spPr bwMode="auto">
          <a:xfrm>
            <a:off x="369552" y="1379708"/>
            <a:ext cx="2442456" cy="4933487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F0D17-A0C5-49D1-8EF1-395F8634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– what to do with the collected waste…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31EE9-7C53-4DA7-B098-200EEB28A10D}"/>
              </a:ext>
            </a:extLst>
          </p:cNvPr>
          <p:cNvSpPr txBox="1"/>
          <p:nvPr/>
        </p:nvSpPr>
        <p:spPr>
          <a:xfrm>
            <a:off x="740548" y="3603815"/>
            <a:ext cx="17004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Mechanical Recycling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3A28E-C74D-48CE-94F0-E0A2B9F38474}"/>
              </a:ext>
            </a:extLst>
          </p:cNvPr>
          <p:cNvSpPr txBox="1"/>
          <p:nvPr/>
        </p:nvSpPr>
        <p:spPr>
          <a:xfrm>
            <a:off x="522792" y="1565788"/>
            <a:ext cx="22728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ENERGY RECYCLING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D55CB-43CF-472B-93FA-933C5FF2CE85}"/>
              </a:ext>
            </a:extLst>
          </p:cNvPr>
          <p:cNvSpPr txBox="1"/>
          <p:nvPr/>
        </p:nvSpPr>
        <p:spPr>
          <a:xfrm>
            <a:off x="3561350" y="3443068"/>
            <a:ext cx="4905461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Mechanical Recycling generally represents the best solution</a:t>
            </a:r>
          </a:p>
          <a:p>
            <a:pPr marL="865188" indent="-342900"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</a:rPr>
              <a:t>But is not so easy</a:t>
            </a:r>
          </a:p>
          <a:p>
            <a:pPr marL="865188" indent="-342900"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</a:rPr>
              <a:t>Can never be a complete solution</a:t>
            </a:r>
          </a:p>
          <a:p>
            <a:pPr marL="865188" indent="-342900"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</a:rPr>
              <a:t>Will fall short of “Quick Fix”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FBD5FB-3065-4675-A9C2-583F78A6F122}"/>
              </a:ext>
            </a:extLst>
          </p:cNvPr>
          <p:cNvSpPr txBox="1"/>
          <p:nvPr/>
        </p:nvSpPr>
        <p:spPr>
          <a:xfrm>
            <a:off x="3304876" y="1524436"/>
            <a:ext cx="5161935" cy="16927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Only proven solution is (well regulated) Energy Recovery</a:t>
            </a:r>
          </a:p>
          <a:p>
            <a:pPr marL="1138238" indent="-344488"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</a:rPr>
              <a:t>Same/lower carbon footprint as any fossil fuel based energy generation</a:t>
            </a:r>
          </a:p>
          <a:p>
            <a:pPr marL="1138238" indent="-344488">
              <a:buFontTx/>
              <a:buChar char="-"/>
            </a:pPr>
            <a:r>
              <a:rPr lang="en-US" sz="2000" b="1" dirty="0">
                <a:latin typeface="Calibri" panose="020F0502020204030204" pitchFamily="34" charset="0"/>
              </a:rPr>
              <a:t>Integrated with or separate to MSW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7" grpId="0" build="p" animBg="1" advAuto="100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915400" cy="623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6855F8-13C4-4F85-AABE-333AA75BC59F}"/>
              </a:ext>
            </a:extLst>
          </p:cNvPr>
          <p:cNvSpPr txBox="1"/>
          <p:nvPr/>
        </p:nvSpPr>
        <p:spPr>
          <a:xfrm>
            <a:off x="1083533" y="381000"/>
            <a:ext cx="691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4R’s - “</a:t>
            </a:r>
            <a:r>
              <a:rPr lang="en-US" sz="2400" b="1" i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Circular Economy of Plastics</a:t>
            </a:r>
            <a:r>
              <a:rPr lang="en-US" sz="2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860693-7295-4A41-8149-8EEDC76FD856}"/>
              </a:ext>
            </a:extLst>
          </p:cNvPr>
          <p:cNvSpPr/>
          <p:nvPr/>
        </p:nvSpPr>
        <p:spPr>
          <a:xfrm>
            <a:off x="6099778" y="52331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03AE0-690B-4D64-B668-003ABBAC29B6}"/>
              </a:ext>
            </a:extLst>
          </p:cNvPr>
          <p:cNvSpPr/>
          <p:nvPr/>
        </p:nvSpPr>
        <p:spPr>
          <a:xfrm>
            <a:off x="2272009" y="52331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98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Top 10 EU countries are recovering 98% of their  consumer plastic waste – with 60-70% energy recycling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/>
          <a:stretch/>
        </p:blipFill>
        <p:spPr bwMode="auto">
          <a:xfrm>
            <a:off x="356937" y="1447800"/>
            <a:ext cx="7644063" cy="45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05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AD17EA-7FA3-45A1-9361-5CF7A56F4700}"/>
              </a:ext>
            </a:extLst>
          </p:cNvPr>
          <p:cNvSpPr/>
          <p:nvPr/>
        </p:nvSpPr>
        <p:spPr bwMode="auto">
          <a:xfrm>
            <a:off x="381000" y="1388405"/>
            <a:ext cx="2442456" cy="4933487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F0D17-A0C5-49D1-8EF1-395F8634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– Stop the Bleeding, then upcycle </a:t>
            </a:r>
          </a:p>
        </p:txBody>
      </p:sp>
      <p:pic>
        <p:nvPicPr>
          <p:cNvPr id="2060" name="Picture 12" descr="Image result for upcycling">
            <a:extLst>
              <a:ext uri="{FF2B5EF4-FFF2-40B4-BE49-F238E27FC236}">
                <a16:creationId xmlns:a16="http://schemas.microsoft.com/office/drawing/2014/main" id="{582A8BAB-C204-42CC-8DB6-10469723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7" y="3691253"/>
            <a:ext cx="1819243" cy="7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431EE9-7C53-4DA7-B098-200EEB28A10D}"/>
              </a:ext>
            </a:extLst>
          </p:cNvPr>
          <p:cNvSpPr txBox="1"/>
          <p:nvPr/>
        </p:nvSpPr>
        <p:spPr>
          <a:xfrm>
            <a:off x="730538" y="4519012"/>
            <a:ext cx="170046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Mechanical Recycling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3A28E-C74D-48CE-94F0-E0A2B9F38474}"/>
              </a:ext>
            </a:extLst>
          </p:cNvPr>
          <p:cNvSpPr txBox="1"/>
          <p:nvPr/>
        </p:nvSpPr>
        <p:spPr>
          <a:xfrm>
            <a:off x="465687" y="1504953"/>
            <a:ext cx="22064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ENERGY RECYCLING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31D657-7247-4F58-AD9E-006975E7E5B6}"/>
              </a:ext>
            </a:extLst>
          </p:cNvPr>
          <p:cNvSpPr txBox="1"/>
          <p:nvPr/>
        </p:nvSpPr>
        <p:spPr>
          <a:xfrm>
            <a:off x="3347356" y="1451255"/>
            <a:ext cx="5352143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Implement solutions that bring better economic/ environmental solutions than energy recycling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Reduce, Reuse, Recycle 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Mechanical Recycling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Chemical/Molecular Recycling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Under-pinned by good science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–Cradle–to-Grave Carbon Footprint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16154-FA07-44CE-B6D3-74C48152F7B1}"/>
              </a:ext>
            </a:extLst>
          </p:cNvPr>
          <p:cNvSpPr txBox="1"/>
          <p:nvPr/>
        </p:nvSpPr>
        <p:spPr>
          <a:xfrm>
            <a:off x="751824" y="5292212"/>
            <a:ext cx="17004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FFC000"/>
                </a:solidFill>
                <a:latin typeface="Arial Rounded MT Bold" panose="020F070403050403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Chemical/ Molecular Recycling</a:t>
            </a:r>
          </a:p>
        </p:txBody>
      </p:sp>
      <p:pic>
        <p:nvPicPr>
          <p:cNvPr id="14" name="Picture 22" descr="Related image">
            <a:extLst>
              <a:ext uri="{FF2B5EF4-FFF2-40B4-BE49-F238E27FC236}">
                <a16:creationId xmlns:a16="http://schemas.microsoft.com/office/drawing/2014/main" id="{026FAD1F-C1B1-47AD-8F46-D051E3103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 b="13415"/>
          <a:stretch/>
        </p:blipFill>
        <p:spPr bwMode="auto">
          <a:xfrm>
            <a:off x="694627" y="2337397"/>
            <a:ext cx="1700463" cy="12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 build="p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F0D17-A0C5-49D1-8EF1-395F8634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A48AD9-8F35-4C0F-9330-2D67360A95DB}"/>
              </a:ext>
            </a:extLst>
          </p:cNvPr>
          <p:cNvGrpSpPr/>
          <p:nvPr/>
        </p:nvGrpSpPr>
        <p:grpSpPr>
          <a:xfrm>
            <a:off x="310073" y="1423358"/>
            <a:ext cx="2705184" cy="4976943"/>
            <a:chOff x="4235628" y="1490384"/>
            <a:chExt cx="2440717" cy="46619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EBE644-2394-4A24-9F56-77E5347807B7}"/>
                </a:ext>
              </a:extLst>
            </p:cNvPr>
            <p:cNvSpPr/>
            <p:nvPr/>
          </p:nvSpPr>
          <p:spPr bwMode="auto">
            <a:xfrm>
              <a:off x="4235628" y="1490384"/>
              <a:ext cx="2440717" cy="4621239"/>
            </a:xfrm>
            <a:prstGeom prst="rect">
              <a:avLst/>
            </a:prstGeom>
            <a:solidFill>
              <a:srgbClr val="0070C0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52" charset="0"/>
                <a:ea typeface="ＭＳ Ｐゴシック" pitchFamily="-52" charset="-128"/>
                <a:cs typeface="ＭＳ Ｐゴシック" pitchFamily="-52" charset="-12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377B47-D324-4991-AB2A-C6B4C8E5A09C}"/>
                </a:ext>
              </a:extLst>
            </p:cNvPr>
            <p:cNvSpPr/>
            <p:nvPr/>
          </p:nvSpPr>
          <p:spPr>
            <a:xfrm>
              <a:off x="4572000" y="3759466"/>
              <a:ext cx="2053551" cy="2392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Industry Government/ Regulators,</a:t>
              </a:r>
            </a:p>
            <a:p>
              <a:pPr algn="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and Public. </a:t>
              </a:r>
            </a:p>
            <a:p>
              <a:pPr algn="r"/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endParaRPr>
            </a:p>
            <a:p>
              <a:pPr algn="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Heavy" panose="020B0903020102020204" pitchFamily="34" charset="0"/>
                </a:rPr>
                <a:t>Requires Unprecedented partnerships</a:t>
              </a:r>
            </a:p>
          </p:txBody>
        </p:sp>
        <p:pic>
          <p:nvPicPr>
            <p:cNvPr id="2064" name="Picture 16" descr="How to Collaborate for Sustainable Innovation">
              <a:extLst>
                <a:ext uri="{FF2B5EF4-FFF2-40B4-BE49-F238E27FC236}">
                  <a16:creationId xmlns:a16="http://schemas.microsoft.com/office/drawing/2014/main" id="{B3B4AAF9-0137-46B8-9485-7B46EE250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424" y="1586682"/>
              <a:ext cx="2339127" cy="208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33DFBA-3AEC-425F-8872-09A5C337174B}"/>
              </a:ext>
            </a:extLst>
          </p:cNvPr>
          <p:cNvSpPr txBox="1"/>
          <p:nvPr/>
        </p:nvSpPr>
        <p:spPr>
          <a:xfrm>
            <a:off x="3387738" y="1493888"/>
            <a:ext cx="54461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</a:rPr>
              <a:t>Step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Develop Collection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Introduce incentives to change consumer behavior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Encourage 3R’s / mechanical recycling / circular economy thinking</a:t>
            </a:r>
          </a:p>
          <a:p>
            <a:r>
              <a:rPr lang="en-US" b="1" u="sng" dirty="0">
                <a:latin typeface="Calibri" panose="020F0502020204030204" pitchFamily="34" charset="0"/>
              </a:rPr>
              <a:t>Step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Develop Energy Recovery Infrastructure </a:t>
            </a:r>
          </a:p>
          <a:p>
            <a:r>
              <a:rPr lang="en-US" b="1" u="sng" dirty="0">
                <a:latin typeface="Calibri" panose="020F0502020204030204" pitchFamily="34" charset="0"/>
              </a:rPr>
              <a:t>Step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Upcycle  - Mechanical Recycling, New Technologies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84DECE-C651-41FE-A1ED-B57E6E36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3729"/>
            <a:ext cx="8229600" cy="1143000"/>
          </a:xfrm>
        </p:spPr>
        <p:txBody>
          <a:bodyPr/>
          <a:lstStyle/>
          <a:p>
            <a:r>
              <a:rPr lang="en-US" dirty="0"/>
              <a:t>Thank You for Listening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 let’s align and act together !!</a:t>
            </a:r>
          </a:p>
        </p:txBody>
      </p:sp>
    </p:spTree>
    <p:extLst>
      <p:ext uri="{BB962C8B-B14F-4D97-AF65-F5344CB8AC3E}">
        <p14:creationId xmlns:p14="http://schemas.microsoft.com/office/powerpoint/2010/main" val="117732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E27D-F94B-4B9D-8BB7-8D20F67C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Tesco Announcement of  26</a:t>
            </a:r>
            <a:r>
              <a:rPr lang="en-US" baseline="30000" dirty="0"/>
              <a:t>th</a:t>
            </a:r>
            <a:r>
              <a:rPr lang="en-US" dirty="0"/>
              <a:t> May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18A55-8659-4B0B-AD72-6C78E758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00200"/>
            <a:ext cx="47720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CBB43-601A-43B3-AEF5-E4A9A480A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28850"/>
            <a:ext cx="4419600" cy="3790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AACFAE-7789-4469-800B-0DFCEF069A00}"/>
              </a:ext>
            </a:extLst>
          </p:cNvPr>
          <p:cNvSpPr txBox="1"/>
          <p:nvPr/>
        </p:nvSpPr>
        <p:spPr>
          <a:xfrm>
            <a:off x="3609975" y="4572000"/>
            <a:ext cx="96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25430-9B26-4D82-B45D-3BC48BFD6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243782"/>
            <a:ext cx="2543175" cy="13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0060"/>
      </p:ext>
    </p:extLst>
  </p:cSld>
  <p:clrMapOvr>
    <a:masterClrMapping/>
  </p:clrMapOvr>
</p:sld>
</file>

<file path=ppt/theme/theme1.xml><?xml version="1.0" encoding="utf-8"?>
<a:theme xmlns:a="http://schemas.openxmlformats.org/drawingml/2006/main" name="1_HMC_PPT_template_1105_v3">
  <a:themeElements>
    <a:clrScheme name="HM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F72"/>
      </a:accent1>
      <a:accent2>
        <a:srgbClr val="009FDA"/>
      </a:accent2>
      <a:accent3>
        <a:srgbClr val="FFCB00"/>
      </a:accent3>
      <a:accent4>
        <a:srgbClr val="FF7900"/>
      </a:accent4>
      <a:accent5>
        <a:srgbClr val="77B800"/>
      </a:accent5>
      <a:accent6>
        <a:srgbClr val="DA39AF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lnDef>
  </a:objectDefaults>
  <a:extraClrSchemeLst>
    <a:extraClrScheme>
      <a:clrScheme name="PPT-Template_Lyondellbasell_english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MC_template_1106_v2">
  <a:themeElements>
    <a:clrScheme name="HM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F72"/>
      </a:accent1>
      <a:accent2>
        <a:srgbClr val="009FDA"/>
      </a:accent2>
      <a:accent3>
        <a:srgbClr val="FFCB00"/>
      </a:accent3>
      <a:accent4>
        <a:srgbClr val="FF7900"/>
      </a:accent4>
      <a:accent5>
        <a:srgbClr val="77B800"/>
      </a:accent5>
      <a:accent6>
        <a:srgbClr val="DA39AF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lnDef>
  </a:objectDefaults>
  <a:extraClrSchemeLst>
    <a:extraClrScheme>
      <a:clrScheme name="PPT-Template_Lyondellbasell_english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1885</Words>
  <Application>Microsoft Office PowerPoint</Application>
  <PresentationFormat>On-screen Show (4:3)</PresentationFormat>
  <Paragraphs>193</Paragraphs>
  <Slides>10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Batang</vt:lpstr>
      <vt:lpstr>ＭＳ Ｐゴシック</vt:lpstr>
      <vt:lpstr>ＭＳ Ｐゴシック</vt:lpstr>
      <vt:lpstr>Arial</vt:lpstr>
      <vt:lpstr>Arial Rounded MT Bold</vt:lpstr>
      <vt:lpstr>Calibri</vt:lpstr>
      <vt:lpstr>Cordia New</vt:lpstr>
      <vt:lpstr>Franklin Gothic Heavy</vt:lpstr>
      <vt:lpstr>Segoe UI Black</vt:lpstr>
      <vt:lpstr>Tahoma</vt:lpstr>
      <vt:lpstr>Times</vt:lpstr>
      <vt:lpstr>ヒラギノ角ゴ Pro W3</vt:lpstr>
      <vt:lpstr>1_HMC_PPT_template_1105_v3</vt:lpstr>
      <vt:lpstr>2_HMC_template_1106_v2</vt:lpstr>
      <vt:lpstr>The Plastics Waste Crisis</vt:lpstr>
      <vt:lpstr>Our approach - first step towards the circular economy</vt:lpstr>
      <vt:lpstr>Our approach – what to do with the collected waste…</vt:lpstr>
      <vt:lpstr>PowerPoint Presentation</vt:lpstr>
      <vt:lpstr>The Top 10 EU countries are recovering 98% of their  consumer plastic waste – with 60-70% energy recycling</vt:lpstr>
      <vt:lpstr>Our approach – Stop the Bleeding, then upcycle </vt:lpstr>
      <vt:lpstr>Summary</vt:lpstr>
      <vt:lpstr>Thank You for Listening  Now let’s align and act together !!</vt:lpstr>
      <vt:lpstr>Tesco Announcement of  26th May 2018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Committee Meeting</dc:title>
  <dc:creator>Smerjit Maneesawanop (Ext.3710)</dc:creator>
  <cp:lastModifiedBy>Nusra Tangchittsukthavorn (Ext.3704)</cp:lastModifiedBy>
  <cp:revision>65</cp:revision>
  <cp:lastPrinted>2018-08-30T10:26:17Z</cp:lastPrinted>
  <dcterms:created xsi:type="dcterms:W3CDTF">1601-01-01T00:00:00Z</dcterms:created>
  <dcterms:modified xsi:type="dcterms:W3CDTF">2018-09-17T13:21:23Z</dcterms:modified>
</cp:coreProperties>
</file>