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7C80"/>
    <a:srgbClr val="FFCC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11D7-D93E-49EE-ADEE-EAB027409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11224-BA4F-47A8-B532-0CEDAA939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735A9-38AC-41F0-B620-0BAC2A8C6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284BC-F512-4FD9-AFE1-21517787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EE3B2-540B-492E-A040-163FA6F2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4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582B-585F-4E1D-A705-B845E2E15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75CBE-EE82-4B3B-A5F5-EAD71FB8B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EA15-FB11-4C63-91B4-17F5B0669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C4BE5-FC80-485F-AA93-6D2DD429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6233C-EBFD-40B9-9655-083EBD2B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1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BE1DAF-8A3A-48F0-9801-6C8CF7E56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4C66A-333F-473C-8CA1-21867FA9A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A3C4F-42FB-4C17-9936-9AE3A2E7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51992-7D1F-4CD9-85CC-FAC5FF7FA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74F2D-4B1D-4B6C-AED9-A87B04AE6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37DE1-4916-4DED-896F-C5500825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CBD31-7D93-4870-8D8D-B40B36228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6500E-9C29-4BF8-B82E-C87F2AF8F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C7835-3A0A-4E51-BE63-E2C0AFDC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025D3-9C0D-406D-8344-FEC853F1A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9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AF171-509A-42F8-8B79-2C58FF6C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EA19F-7296-4126-AAE7-B9D8C0126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F925C-04B6-412D-94ED-41B99CC6C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26B50-036E-47E6-ACC9-4F302E68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4AAAA-68BD-42BF-A7FD-32A5BDE4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9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783E-9058-4A5C-819D-6FF882E1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D3520-91F5-41A4-8092-B17862DD1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BFBCA-A305-4B59-BDF3-6D5B6098A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C1946-5EBA-46B1-BAF6-47286F6C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781CB-B7B4-4E6A-8885-CACF0425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81402-3A61-4999-AEAE-66956D82A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9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12043-F3CA-4D61-AC84-F6317DF2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C7069-8239-4BE9-8A50-BF7162E05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64DB1-3577-4BAB-A1F5-6ABEBCF6A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8D62A-1E0B-4F08-B153-490D52876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700EC-39DC-4F61-8DC7-7CCCF94E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F4B299-5B23-4B0D-8306-D9A9AB703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8571A7-E45A-4ACA-9852-7FA9D8DD7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23A2D8-457A-4EB8-BAE1-FF45E257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4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335E-883C-49B8-A596-2507BED1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A8A9E-8BB5-48E1-AA24-2F8F8617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9358B-B8DE-4852-A506-62DD8AB56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90D5E-A794-430F-ABF4-4F7685F6F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7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1F0D26-D478-4F14-BB8B-B9590398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D28288-9C8F-45CA-9139-ABC3266D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1C54A-758B-4822-8AAC-F8F3B9CE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7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DAFF-86EA-43E8-AF86-73D86F030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C3955-B59C-4DCD-B593-5054F3301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56520-D370-41F4-B6A5-B66CC1598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99E67-2C41-4AF3-8CDF-A6C78B28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9617E-3F55-47F2-85BD-996CF4B7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4C459-8300-42C2-8A61-B5974873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21B9B-693A-4663-8C00-E1F76C782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1130D-ACB6-4DF9-9D8E-11FF3EEF0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81EDA-29B6-4522-96B9-9F9D08298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49376-FF6A-4841-B447-624F6C99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B24FF-CE4A-4434-BFC1-9F92C5566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85939-03A1-4724-9884-D13E35AC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7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BF133D-7CD1-4C94-87C7-2BE5C3828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901B1-571B-4CC8-8CE2-F272672AB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E54F1-DFF0-4452-B01C-E45D74777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B8C4D-1CA7-4E06-8DAC-45124551D54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DCB6A-8228-4CE7-950D-CD5908D24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B46DD-2AC5-44BA-8CDA-2A1E3FCB5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82D0-5DD0-43C9-B5A5-86DF164CF0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427984535,&quot;Placement&quot;:&quot;Footer&quot;}">
            <a:extLst>
              <a:ext uri="{FF2B5EF4-FFF2-40B4-BE49-F238E27FC236}">
                <a16:creationId xmlns:a16="http://schemas.microsoft.com/office/drawing/2014/main" id="{3A8CB174-2C1C-4ECD-93D6-72558E9F276C}"/>
              </a:ext>
            </a:extLst>
          </p:cNvPr>
          <p:cNvSpPr txBox="1"/>
          <p:nvPr userDrawn="1"/>
        </p:nvSpPr>
        <p:spPr>
          <a:xfrm>
            <a:off x="5343543" y="6595656"/>
            <a:ext cx="150491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262985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A05271FB-8878-4924-B977-273693A4F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03" y="3597643"/>
            <a:ext cx="2694288" cy="130977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066080-9616-449B-843D-4F7ECCF7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396" y="9141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339933"/>
                </a:solidFill>
              </a:rPr>
              <a:t>WORLD WITHOUT WASTE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9D7183B-C48D-481C-A247-A03304BFA895}"/>
              </a:ext>
            </a:extLst>
          </p:cNvPr>
          <p:cNvSpPr/>
          <p:nvPr/>
        </p:nvSpPr>
        <p:spPr>
          <a:xfrm>
            <a:off x="3219619" y="1929806"/>
            <a:ext cx="4932160" cy="132556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</a:rPr>
              <a:t>100% recyclable primary packaging by 2025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</a:rPr>
              <a:t>50% recycled content in packaging by 2030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7F894EF-D408-4F92-A18A-C203097C08DB}"/>
              </a:ext>
            </a:extLst>
          </p:cNvPr>
          <p:cNvSpPr/>
          <p:nvPr/>
        </p:nvSpPr>
        <p:spPr>
          <a:xfrm>
            <a:off x="3284950" y="3598432"/>
            <a:ext cx="4866829" cy="127287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Collect &amp; recycle equivalence of 100%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primary consumer packaging sold by 2030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E9AC53B-993C-4323-A9C5-38B85A8BD659}"/>
              </a:ext>
            </a:extLst>
          </p:cNvPr>
          <p:cNvSpPr/>
          <p:nvPr/>
        </p:nvSpPr>
        <p:spPr>
          <a:xfrm>
            <a:off x="3284950" y="5158297"/>
            <a:ext cx="4932160" cy="127287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Partnership to support healthy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debris-free environment (land &amp; sea)</a:t>
            </a:r>
          </a:p>
        </p:txBody>
      </p:sp>
      <p:pic>
        <p:nvPicPr>
          <p:cNvPr id="36" name="Picture 35" descr="A close up of a bottle&#10;&#10;Description generated with high confidence">
            <a:extLst>
              <a:ext uri="{FF2B5EF4-FFF2-40B4-BE49-F238E27FC236}">
                <a16:creationId xmlns:a16="http://schemas.microsoft.com/office/drawing/2014/main" id="{26D1DA4B-BB89-488B-844C-8F32F3DDC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15" y="1940803"/>
            <a:ext cx="2619544" cy="130977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1" name="Picture 40" descr="A picture containing footwear, clothing&#10;&#10;Description generated with high confidence">
            <a:extLst>
              <a:ext uri="{FF2B5EF4-FFF2-40B4-BE49-F238E27FC236}">
                <a16:creationId xmlns:a16="http://schemas.microsoft.com/office/drawing/2014/main" id="{9D486386-F641-4B71-AA89-48B3FD7F0F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16" y="5230141"/>
            <a:ext cx="2664474" cy="120102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0ECF9803-3A40-4009-9A43-F09D3988764A}"/>
              </a:ext>
            </a:extLst>
          </p:cNvPr>
          <p:cNvSpPr txBox="1"/>
          <p:nvPr/>
        </p:nvSpPr>
        <p:spPr>
          <a:xfrm>
            <a:off x="354142" y="1950815"/>
            <a:ext cx="1513490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DESIGN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CF8451-42D6-4286-8202-36EECF0CA972}"/>
              </a:ext>
            </a:extLst>
          </p:cNvPr>
          <p:cNvSpPr txBox="1"/>
          <p:nvPr/>
        </p:nvSpPr>
        <p:spPr>
          <a:xfrm>
            <a:off x="349202" y="3526365"/>
            <a:ext cx="1513490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COLLECT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FA86EAE-2962-41A6-A817-9FAD2C74D840}"/>
              </a:ext>
            </a:extLst>
          </p:cNvPr>
          <p:cNvSpPr txBox="1"/>
          <p:nvPr/>
        </p:nvSpPr>
        <p:spPr>
          <a:xfrm>
            <a:off x="328182" y="5174146"/>
            <a:ext cx="1513490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PARTNER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42FFD6-6606-4370-9AD4-CEB74895ED09}"/>
              </a:ext>
            </a:extLst>
          </p:cNvPr>
          <p:cNvSpPr txBox="1"/>
          <p:nvPr/>
        </p:nvSpPr>
        <p:spPr>
          <a:xfrm>
            <a:off x="4348264" y="883500"/>
            <a:ext cx="3706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Coca-Cola Company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24DABAC3-07CA-494A-8D7C-6A0BB83593E4}"/>
              </a:ext>
            </a:extLst>
          </p:cNvPr>
          <p:cNvSpPr/>
          <p:nvPr/>
        </p:nvSpPr>
        <p:spPr>
          <a:xfrm>
            <a:off x="8372839" y="1950815"/>
            <a:ext cx="3582455" cy="1299760"/>
          </a:xfrm>
          <a:prstGeom prst="homePlate">
            <a:avLst>
              <a:gd name="adj" fmla="val 2305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398B118D-AC53-449F-89E0-5A5248556D91}"/>
              </a:ext>
            </a:extLst>
          </p:cNvPr>
          <p:cNvSpPr/>
          <p:nvPr/>
        </p:nvSpPr>
        <p:spPr>
          <a:xfrm>
            <a:off x="8372839" y="3624597"/>
            <a:ext cx="3582455" cy="1299760"/>
          </a:xfrm>
          <a:prstGeom prst="homePlate">
            <a:avLst>
              <a:gd name="adj" fmla="val 2754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C4F2FDBA-4B6F-4044-8076-6040A096CEDF}"/>
              </a:ext>
            </a:extLst>
          </p:cNvPr>
          <p:cNvSpPr/>
          <p:nvPr/>
        </p:nvSpPr>
        <p:spPr>
          <a:xfrm>
            <a:off x="8372839" y="5209318"/>
            <a:ext cx="3582455" cy="1299760"/>
          </a:xfrm>
          <a:prstGeom prst="homePlate">
            <a:avLst>
              <a:gd name="adj" fmla="val 2305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B5C74F-D972-4DA7-AD27-9B340BACC51A}"/>
              </a:ext>
            </a:extLst>
          </p:cNvPr>
          <p:cNvSpPr txBox="1"/>
          <p:nvPr/>
        </p:nvSpPr>
        <p:spPr>
          <a:xfrm>
            <a:off x="8488453" y="2092713"/>
            <a:ext cx="2924913" cy="169277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All primary packaging in TH is already 100% recyclable.</a:t>
            </a:r>
          </a:p>
          <a:p>
            <a:endParaRPr lang="en-US" sz="4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Working with </a:t>
            </a:r>
            <a:r>
              <a:rPr lang="en-US" sz="1600" dirty="0" err="1">
                <a:solidFill>
                  <a:schemeClr val="bg1"/>
                </a:solidFill>
              </a:rPr>
              <a:t>aurthorities</a:t>
            </a:r>
            <a:r>
              <a:rPr lang="en-US" sz="1600" dirty="0">
                <a:solidFill>
                  <a:schemeClr val="bg1"/>
                </a:solidFill>
              </a:rPr>
              <a:t> to introduce bottles w </a:t>
            </a:r>
            <a:r>
              <a:rPr lang="en-US" sz="1600" dirty="0" err="1">
                <a:solidFill>
                  <a:schemeClr val="bg1"/>
                </a:solidFill>
              </a:rPr>
              <a:t>recyled</a:t>
            </a:r>
            <a:r>
              <a:rPr lang="en-US" sz="1600" dirty="0">
                <a:solidFill>
                  <a:schemeClr val="bg1"/>
                </a:solidFill>
              </a:rPr>
              <a:t> PET 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3A99AE-266C-48D6-BF35-FF826E18F608}"/>
              </a:ext>
            </a:extLst>
          </p:cNvPr>
          <p:cNvSpPr txBox="1"/>
          <p:nvPr/>
        </p:nvSpPr>
        <p:spPr>
          <a:xfrm>
            <a:off x="8488453" y="3800544"/>
            <a:ext cx="2961792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Engaging with industry partners to combine efforts in addressing the challenge.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E682D9-28E7-439D-A410-E30F0FF49E29}"/>
              </a:ext>
            </a:extLst>
          </p:cNvPr>
          <p:cNvSpPr txBox="1"/>
          <p:nvPr/>
        </p:nvSpPr>
        <p:spPr>
          <a:xfrm>
            <a:off x="8488453" y="5269496"/>
            <a:ext cx="3081647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Supporting partnership programs that helps promote recycling and tackle marine debris issue. </a:t>
            </a:r>
          </a:p>
        </p:txBody>
      </p:sp>
    </p:spTree>
    <p:extLst>
      <p:ext uri="{BB962C8B-B14F-4D97-AF65-F5344CB8AC3E}">
        <p14:creationId xmlns:p14="http://schemas.microsoft.com/office/powerpoint/2010/main" val="196918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2C7A3-A6A1-4CD3-9286-7D5275181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97" y="-24140"/>
            <a:ext cx="10515600" cy="92865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Flow of post-consumer packaging*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9BCEBCB-A1E9-457B-856B-E5F3B576CE8E}"/>
              </a:ext>
            </a:extLst>
          </p:cNvPr>
          <p:cNvSpPr/>
          <p:nvPr/>
        </p:nvSpPr>
        <p:spPr>
          <a:xfrm>
            <a:off x="265550" y="3035452"/>
            <a:ext cx="1877438" cy="569068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Packaging put in market for consumer use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D837DED-D68E-48FC-B29F-A987A7308168}"/>
              </a:ext>
            </a:extLst>
          </p:cNvPr>
          <p:cNvSpPr/>
          <p:nvPr/>
        </p:nvSpPr>
        <p:spPr>
          <a:xfrm>
            <a:off x="2892018" y="1217595"/>
            <a:ext cx="1877438" cy="569068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Collected as clean stream (as segregated materials)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A912853-CEA6-4B12-8A0D-8742282AC630}"/>
              </a:ext>
            </a:extLst>
          </p:cNvPr>
          <p:cNvSpPr/>
          <p:nvPr/>
        </p:nvSpPr>
        <p:spPr>
          <a:xfrm>
            <a:off x="2892018" y="3032994"/>
            <a:ext cx="1877438" cy="569068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Collected as contaminated stream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(as mixed)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3AF5201-F8E4-4114-A414-847C565276DC}"/>
              </a:ext>
            </a:extLst>
          </p:cNvPr>
          <p:cNvSpPr/>
          <p:nvPr/>
        </p:nvSpPr>
        <p:spPr>
          <a:xfrm>
            <a:off x="2892018" y="5249711"/>
            <a:ext cx="1877438" cy="569068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Not collected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69666D4-E2D7-4127-868D-BDE4B4AFF538}"/>
              </a:ext>
            </a:extLst>
          </p:cNvPr>
          <p:cNvSpPr/>
          <p:nvPr/>
        </p:nvSpPr>
        <p:spPr>
          <a:xfrm>
            <a:off x="6079448" y="1212731"/>
            <a:ext cx="1877438" cy="569068"/>
          </a:xfrm>
          <a:prstGeom prst="roundRect">
            <a:avLst/>
          </a:prstGeom>
          <a:solidFill>
            <a:srgbClr val="00CC6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Collected as a higher value stream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A025831-429A-4E1E-B0A8-32B9173261C8}"/>
              </a:ext>
            </a:extLst>
          </p:cNvPr>
          <p:cNvSpPr/>
          <p:nvPr/>
        </p:nvSpPr>
        <p:spPr>
          <a:xfrm>
            <a:off x="6079448" y="1937443"/>
            <a:ext cx="1877438" cy="569068"/>
          </a:xfrm>
          <a:prstGeom prst="roundRect">
            <a:avLst/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Collected as a lower</a:t>
            </a:r>
          </a:p>
          <a:p>
            <a:pPr algn="ctr"/>
            <a:r>
              <a:rPr lang="en-US" sz="1200" dirty="0"/>
              <a:t> value stream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46A23C8-4105-4469-88CA-0F6DFEFACEDE}"/>
              </a:ext>
            </a:extLst>
          </p:cNvPr>
          <p:cNvSpPr/>
          <p:nvPr/>
        </p:nvSpPr>
        <p:spPr>
          <a:xfrm>
            <a:off x="7018167" y="3035452"/>
            <a:ext cx="1877438" cy="569068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Sent to landfill/ incinerators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D33E690-8F22-4967-8C2D-BC98E4A8C377}"/>
              </a:ext>
            </a:extLst>
          </p:cNvPr>
          <p:cNvSpPr/>
          <p:nvPr/>
        </p:nvSpPr>
        <p:spPr>
          <a:xfrm>
            <a:off x="9876478" y="1212731"/>
            <a:ext cx="1877438" cy="569068"/>
          </a:xfrm>
          <a:prstGeom prst="roundRect">
            <a:avLst/>
          </a:prstGeom>
          <a:solidFill>
            <a:srgbClr val="00CC6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Amount entering</a:t>
            </a:r>
          </a:p>
          <a:p>
            <a:pPr algn="ctr"/>
            <a:r>
              <a:rPr lang="en-US" sz="1200" b="1" dirty="0"/>
              <a:t> junk shops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CEDFE6E-AA10-4E5D-A7BC-7AC461B4FA2F}"/>
              </a:ext>
            </a:extLst>
          </p:cNvPr>
          <p:cNvSpPr/>
          <p:nvPr/>
        </p:nvSpPr>
        <p:spPr>
          <a:xfrm>
            <a:off x="9876478" y="3035452"/>
            <a:ext cx="1877438" cy="569068"/>
          </a:xfrm>
          <a:prstGeom prst="roundRect">
            <a:avLst/>
          </a:prstGeom>
          <a:solidFill>
            <a:srgbClr val="FFCCCC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Stays at Landfill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7D678B8-50F4-4303-9D2F-8D5C036C2876}"/>
              </a:ext>
            </a:extLst>
          </p:cNvPr>
          <p:cNvSpPr/>
          <p:nvPr/>
        </p:nvSpPr>
        <p:spPr>
          <a:xfrm>
            <a:off x="9876478" y="5245396"/>
            <a:ext cx="1877438" cy="569068"/>
          </a:xfrm>
          <a:prstGeom prst="roundRect">
            <a:avLst/>
          </a:prstGeom>
          <a:solidFill>
            <a:srgbClr val="FF5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Environment Leakage – Litter to waterways/   open dump sites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9D495D2-B73F-4C55-BC11-7DDD181E29DA}"/>
              </a:ext>
            </a:extLst>
          </p:cNvPr>
          <p:cNvCxnSpPr>
            <a:stCxn id="4" idx="3"/>
          </p:cNvCxnSpPr>
          <p:nvPr/>
        </p:nvCxnSpPr>
        <p:spPr>
          <a:xfrm>
            <a:off x="2142988" y="3319986"/>
            <a:ext cx="74903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A3C1E90-8C2F-472C-BC5D-6DABCEB2524D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4769456" y="3319986"/>
            <a:ext cx="2248711" cy="30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EE8BE39-693C-4A3F-BCD5-2D0EF4350D36}"/>
              </a:ext>
            </a:extLst>
          </p:cNvPr>
          <p:cNvCxnSpPr>
            <a:cxnSpLocks/>
          </p:cNvCxnSpPr>
          <p:nvPr/>
        </p:nvCxnSpPr>
        <p:spPr>
          <a:xfrm>
            <a:off x="4769456" y="5529930"/>
            <a:ext cx="5107022" cy="43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698832B-60AB-453A-B1EA-161B4F912079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4769456" y="1497265"/>
            <a:ext cx="1309992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257EE22-CCB5-445E-AA2C-FBD2D164252D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7956886" y="1497265"/>
            <a:ext cx="1919592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3C648C7-F263-4C79-8EB3-8B0255392052}"/>
              </a:ext>
            </a:extLst>
          </p:cNvPr>
          <p:cNvCxnSpPr/>
          <p:nvPr/>
        </p:nvCxnSpPr>
        <p:spPr>
          <a:xfrm>
            <a:off x="2323525" y="1497265"/>
            <a:ext cx="0" cy="40326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8EB7BF-5E8B-43D1-8E0E-5A4036D2E0BC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323525" y="1497265"/>
            <a:ext cx="568493" cy="48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06379B5-C3B2-479B-8EDF-48A79B741033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94498" y="5529930"/>
            <a:ext cx="597520" cy="43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9742A67-1EA2-4937-8066-581B2CC14D69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8916682" y="3313213"/>
            <a:ext cx="959796" cy="67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C732ED9-81A8-4496-9608-6B5A40508B92}"/>
              </a:ext>
            </a:extLst>
          </p:cNvPr>
          <p:cNvCxnSpPr>
            <a:cxnSpLocks/>
          </p:cNvCxnSpPr>
          <p:nvPr/>
        </p:nvCxnSpPr>
        <p:spPr>
          <a:xfrm flipV="1">
            <a:off x="8895605" y="3375920"/>
            <a:ext cx="500975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5767374-EB79-4A06-A8E2-3382B08E9BED}"/>
              </a:ext>
            </a:extLst>
          </p:cNvPr>
          <p:cNvCxnSpPr/>
          <p:nvPr/>
        </p:nvCxnSpPr>
        <p:spPr>
          <a:xfrm>
            <a:off x="9396580" y="3375920"/>
            <a:ext cx="0" cy="215401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A3A06929-A251-48B1-91B1-ACB9F11D94FA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 flipV="1">
            <a:off x="4769456" y="2221977"/>
            <a:ext cx="1309992" cy="1095551"/>
          </a:xfrm>
          <a:prstGeom prst="curved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0B15829B-0261-43E5-ACBB-B180F2317706}"/>
              </a:ext>
            </a:extLst>
          </p:cNvPr>
          <p:cNvCxnSpPr>
            <a:stCxn id="7" idx="3"/>
            <a:endCxn id="9" idx="1"/>
          </p:cNvCxnSpPr>
          <p:nvPr/>
        </p:nvCxnSpPr>
        <p:spPr>
          <a:xfrm flipV="1">
            <a:off x="4769456" y="2221977"/>
            <a:ext cx="1309992" cy="3312268"/>
          </a:xfrm>
          <a:prstGeom prst="curved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14233C64-2CE5-439B-8878-EA1689044DC7}"/>
              </a:ext>
            </a:extLst>
          </p:cNvPr>
          <p:cNvCxnSpPr>
            <a:stCxn id="10" idx="3"/>
            <a:endCxn id="9" idx="1"/>
          </p:cNvCxnSpPr>
          <p:nvPr/>
        </p:nvCxnSpPr>
        <p:spPr>
          <a:xfrm flipH="1" flipV="1">
            <a:off x="6079448" y="2221977"/>
            <a:ext cx="2816157" cy="1098009"/>
          </a:xfrm>
          <a:prstGeom prst="curvedConnector5">
            <a:avLst>
              <a:gd name="adj1" fmla="val -8117"/>
              <a:gd name="adj2" fmla="val 50000"/>
              <a:gd name="adj3" fmla="val 108117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A20B2D20-39B6-4B42-BC8B-83A4B37AD06C}"/>
              </a:ext>
            </a:extLst>
          </p:cNvPr>
          <p:cNvCxnSpPr>
            <a:stCxn id="9" idx="3"/>
            <a:endCxn id="11" idx="1"/>
          </p:cNvCxnSpPr>
          <p:nvPr/>
        </p:nvCxnSpPr>
        <p:spPr>
          <a:xfrm flipV="1">
            <a:off x="7956886" y="1497265"/>
            <a:ext cx="1919592" cy="724712"/>
          </a:xfrm>
          <a:prstGeom prst="curved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592472E-693A-4ADF-B938-BBE1B1CD7F01}"/>
              </a:ext>
            </a:extLst>
          </p:cNvPr>
          <p:cNvGrpSpPr/>
          <p:nvPr/>
        </p:nvGrpSpPr>
        <p:grpSpPr>
          <a:xfrm>
            <a:off x="2699227" y="2435072"/>
            <a:ext cx="2425004" cy="1414143"/>
            <a:chOff x="2725719" y="2736630"/>
            <a:chExt cx="2425004" cy="1414143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FC45D27-4B04-4E39-8C0B-359E9BC83D48}"/>
                </a:ext>
              </a:extLst>
            </p:cNvPr>
            <p:cNvSpPr/>
            <p:nvPr/>
          </p:nvSpPr>
          <p:spPr>
            <a:xfrm>
              <a:off x="2725719" y="3132134"/>
              <a:ext cx="2217084" cy="1018639"/>
            </a:xfrm>
            <a:prstGeom prst="rect">
              <a:avLst/>
            </a:prstGeom>
            <a:noFill/>
            <a:ln w="698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DF37F63-174F-46FB-9846-8E1E297B3354}"/>
                </a:ext>
              </a:extLst>
            </p:cNvPr>
            <p:cNvSpPr txBox="1"/>
            <p:nvPr/>
          </p:nvSpPr>
          <p:spPr>
            <a:xfrm>
              <a:off x="2908506" y="2736630"/>
              <a:ext cx="22422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1. Source Segregation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E85C027-06F8-4D01-AD80-5F926CCFE292}"/>
              </a:ext>
            </a:extLst>
          </p:cNvPr>
          <p:cNvGrpSpPr/>
          <p:nvPr/>
        </p:nvGrpSpPr>
        <p:grpSpPr>
          <a:xfrm>
            <a:off x="2722195" y="4340345"/>
            <a:ext cx="2270985" cy="1704702"/>
            <a:chOff x="2725719" y="2446071"/>
            <a:chExt cx="2270985" cy="1704702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80DDD0E-F670-4E82-BAA3-0773806D5BC0}"/>
                </a:ext>
              </a:extLst>
            </p:cNvPr>
            <p:cNvSpPr/>
            <p:nvPr/>
          </p:nvSpPr>
          <p:spPr>
            <a:xfrm>
              <a:off x="2725719" y="3132134"/>
              <a:ext cx="2217084" cy="1018639"/>
            </a:xfrm>
            <a:prstGeom prst="rect">
              <a:avLst/>
            </a:prstGeom>
            <a:noFill/>
            <a:ln w="698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7A10196-07DA-460B-9F0B-00950C053A9A}"/>
                </a:ext>
              </a:extLst>
            </p:cNvPr>
            <p:cNvSpPr txBox="1"/>
            <p:nvPr/>
          </p:nvSpPr>
          <p:spPr>
            <a:xfrm>
              <a:off x="2775775" y="2446071"/>
              <a:ext cx="22209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2. Law Enforcement/</a:t>
              </a:r>
            </a:p>
            <a:p>
              <a:r>
                <a:rPr lang="en-US" b="1" dirty="0"/>
                <a:t>    Improved coverage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BDF81E2-5005-4F90-842A-C4E43B27FBC4}"/>
              </a:ext>
            </a:extLst>
          </p:cNvPr>
          <p:cNvGrpSpPr/>
          <p:nvPr/>
        </p:nvGrpSpPr>
        <p:grpSpPr>
          <a:xfrm>
            <a:off x="9676607" y="394529"/>
            <a:ext cx="2329979" cy="1653270"/>
            <a:chOff x="2725719" y="2497503"/>
            <a:chExt cx="2329979" cy="165327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6DDC884-B1F3-48D0-B098-97A7411A5FA4}"/>
                </a:ext>
              </a:extLst>
            </p:cNvPr>
            <p:cNvSpPr/>
            <p:nvPr/>
          </p:nvSpPr>
          <p:spPr>
            <a:xfrm>
              <a:off x="2725719" y="3132134"/>
              <a:ext cx="2217084" cy="1018639"/>
            </a:xfrm>
            <a:prstGeom prst="rect">
              <a:avLst/>
            </a:prstGeom>
            <a:noFill/>
            <a:ln w="698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9769B23-BEEC-4CF4-8A7C-0B0EE33AA950}"/>
                </a:ext>
              </a:extLst>
            </p:cNvPr>
            <p:cNvSpPr txBox="1"/>
            <p:nvPr/>
          </p:nvSpPr>
          <p:spPr>
            <a:xfrm>
              <a:off x="2903570" y="2497503"/>
              <a:ext cx="21521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3. Upcycling/ Use of </a:t>
              </a:r>
            </a:p>
            <a:p>
              <a:r>
                <a:rPr lang="en-US" b="1" dirty="0"/>
                <a:t>    recycled materials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950DA68-CD1C-4C1B-A93D-32DF08C04D3C}"/>
              </a:ext>
            </a:extLst>
          </p:cNvPr>
          <p:cNvGrpSpPr/>
          <p:nvPr/>
        </p:nvGrpSpPr>
        <p:grpSpPr>
          <a:xfrm>
            <a:off x="9676607" y="4350731"/>
            <a:ext cx="2217084" cy="1701628"/>
            <a:chOff x="2725719" y="2449145"/>
            <a:chExt cx="2217084" cy="1701628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ABB73E2-F8AB-407E-8279-6954559ADC1C}"/>
                </a:ext>
              </a:extLst>
            </p:cNvPr>
            <p:cNvSpPr/>
            <p:nvPr/>
          </p:nvSpPr>
          <p:spPr>
            <a:xfrm>
              <a:off x="2725719" y="3132134"/>
              <a:ext cx="2217084" cy="1018639"/>
            </a:xfrm>
            <a:prstGeom prst="rect">
              <a:avLst/>
            </a:prstGeom>
            <a:noFill/>
            <a:ln w="698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A91A6E8-F018-4046-B5E9-FB5152A465DA}"/>
                </a:ext>
              </a:extLst>
            </p:cNvPr>
            <p:cNvSpPr txBox="1"/>
            <p:nvPr/>
          </p:nvSpPr>
          <p:spPr>
            <a:xfrm>
              <a:off x="2942639" y="2449145"/>
              <a:ext cx="17832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4. Waste stream </a:t>
              </a:r>
            </a:p>
            <a:p>
              <a:pPr algn="ctr"/>
              <a:r>
                <a:rPr lang="en-US" b="1" dirty="0"/>
                <a:t>interception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E0422699-C135-41B3-A584-DFFE3969D98E}"/>
              </a:ext>
            </a:extLst>
          </p:cNvPr>
          <p:cNvSpPr txBox="1"/>
          <p:nvPr/>
        </p:nvSpPr>
        <p:spPr>
          <a:xfrm>
            <a:off x="84326" y="6400556"/>
            <a:ext cx="8227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Taken from “</a:t>
            </a:r>
            <a:r>
              <a:rPr lang="en-US" sz="1200" i="1" dirty="0"/>
              <a:t>Material Flow and Value Chain Analysis for PET Bottles &amp; </a:t>
            </a:r>
            <a:r>
              <a:rPr lang="en-US" sz="1200" i="1" dirty="0" err="1"/>
              <a:t>Aluminium</a:t>
            </a:r>
            <a:r>
              <a:rPr lang="en-US" sz="1200" i="1" dirty="0"/>
              <a:t> Cans in Thailand” </a:t>
            </a:r>
            <a:r>
              <a:rPr lang="en-US" sz="1200" dirty="0"/>
              <a:t>by Gone </a:t>
            </a:r>
            <a:r>
              <a:rPr lang="en-US" sz="1200" dirty="0" err="1"/>
              <a:t>Adventurin</a:t>
            </a:r>
            <a:r>
              <a:rPr lang="en-US" sz="1200" dirty="0"/>
              <a:t>, 2018 </a:t>
            </a:r>
          </a:p>
        </p:txBody>
      </p:sp>
    </p:spTree>
    <p:extLst>
      <p:ext uri="{BB962C8B-B14F-4D97-AF65-F5344CB8AC3E}">
        <p14:creationId xmlns:p14="http://schemas.microsoft.com/office/powerpoint/2010/main" val="355770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212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WORLD WITHOUT WASTE</vt:lpstr>
      <vt:lpstr>Flow of post-consumer packaging*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 Nuntivat</dc:creator>
  <cp:lastModifiedBy>T. Nuntivat</cp:lastModifiedBy>
  <cp:revision>11</cp:revision>
  <dcterms:created xsi:type="dcterms:W3CDTF">2018-09-06T13:03:14Z</dcterms:created>
  <dcterms:modified xsi:type="dcterms:W3CDTF">2018-09-07T00:09:49Z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702bf62-88e6-456d-b298-e2abb13de1ea_Enabled">
    <vt:lpwstr>True</vt:lpwstr>
  </property>
  <property fmtid="{D5CDD505-2E9C-101B-9397-08002B2CF9AE}" pid="3" name="MSIP_Label_0702bf62-88e6-456d-b298-e2abb13de1ea_SiteId">
    <vt:lpwstr>548d26ab-8caa-49e1-97c2-a1b1a06cc39c</vt:lpwstr>
  </property>
  <property fmtid="{D5CDD505-2E9C-101B-9397-08002B2CF9AE}" pid="4" name="MSIP_Label_0702bf62-88e6-456d-b298-e2abb13de1ea_Owner">
    <vt:lpwstr>tnuntivat@coca-cola.com</vt:lpwstr>
  </property>
  <property fmtid="{D5CDD505-2E9C-101B-9397-08002B2CF9AE}" pid="5" name="MSIP_Label_0702bf62-88e6-456d-b298-e2abb13de1ea_SetDate">
    <vt:lpwstr>2018-09-06T14:00:25.5042402Z</vt:lpwstr>
  </property>
  <property fmtid="{D5CDD505-2E9C-101B-9397-08002B2CF9AE}" pid="6" name="MSIP_Label_0702bf62-88e6-456d-b298-e2abb13de1ea_Name">
    <vt:lpwstr>Confidential (not protected)</vt:lpwstr>
  </property>
  <property fmtid="{D5CDD505-2E9C-101B-9397-08002B2CF9AE}" pid="7" name="MSIP_Label_0702bf62-88e6-456d-b298-e2abb13de1ea_Application">
    <vt:lpwstr>Microsoft Azure Information Protection</vt:lpwstr>
  </property>
  <property fmtid="{D5CDD505-2E9C-101B-9397-08002B2CF9AE}" pid="8" name="MSIP_Label_0702bf62-88e6-456d-b298-e2abb13de1ea_Extended_MSFT_Method">
    <vt:lpwstr>Automatic</vt:lpwstr>
  </property>
  <property fmtid="{D5CDD505-2E9C-101B-9397-08002B2CF9AE}" pid="9" name="Sensitivity">
    <vt:lpwstr>Confidential (not protected)</vt:lpwstr>
  </property>
</Properties>
</file>