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</p:sldMasterIdLst>
  <p:notesMasterIdLst>
    <p:notesMasterId r:id="rId32"/>
  </p:notesMasterIdLst>
  <p:sldIdLst>
    <p:sldId id="779" r:id="rId2"/>
    <p:sldId id="783" r:id="rId3"/>
    <p:sldId id="776" r:id="rId4"/>
    <p:sldId id="789" r:id="rId5"/>
    <p:sldId id="831" r:id="rId6"/>
    <p:sldId id="700" r:id="rId7"/>
    <p:sldId id="791" r:id="rId8"/>
    <p:sldId id="782" r:id="rId9"/>
    <p:sldId id="780" r:id="rId10"/>
    <p:sldId id="792" r:id="rId11"/>
    <p:sldId id="797" r:id="rId12"/>
    <p:sldId id="832" r:id="rId13"/>
    <p:sldId id="833" r:id="rId14"/>
    <p:sldId id="799" r:id="rId15"/>
    <p:sldId id="376" r:id="rId16"/>
    <p:sldId id="375" r:id="rId17"/>
    <p:sldId id="800" r:id="rId18"/>
    <p:sldId id="802" r:id="rId19"/>
    <p:sldId id="806" r:id="rId20"/>
    <p:sldId id="804" r:id="rId21"/>
    <p:sldId id="347" r:id="rId22"/>
    <p:sldId id="812" r:id="rId23"/>
    <p:sldId id="805" r:id="rId24"/>
    <p:sldId id="807" r:id="rId25"/>
    <p:sldId id="808" r:id="rId26"/>
    <p:sldId id="809" r:id="rId27"/>
    <p:sldId id="811" r:id="rId28"/>
    <p:sldId id="803" r:id="rId29"/>
    <p:sldId id="757" r:id="rId30"/>
    <p:sldId id="820" r:id="rId3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908"/>
    <a:srgbClr val="333366"/>
    <a:srgbClr val="FF890A"/>
    <a:srgbClr val="254B19"/>
    <a:srgbClr val="387026"/>
    <a:srgbClr val="006699"/>
    <a:srgbClr val="3399CC"/>
    <a:srgbClr val="3366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7691" autoAdjust="0"/>
  </p:normalViewPr>
  <p:slideViewPr>
    <p:cSldViewPr>
      <p:cViewPr varScale="1">
        <p:scale>
          <a:sx n="58" d="100"/>
          <a:sy n="58" d="100"/>
        </p:scale>
        <p:origin x="1437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8" d="25"/>
        <a:sy n="38" d="25"/>
      </p:scale>
      <p:origin x="0" y="-29454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>
            <a:extLst>
              <a:ext uri="{FF2B5EF4-FFF2-40B4-BE49-F238E27FC236}">
                <a16:creationId xmlns:a16="http://schemas.microsoft.com/office/drawing/2014/main" id="{1D95B7E0-EB08-4685-9075-5F626EAA27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1027">
            <a:extLst>
              <a:ext uri="{FF2B5EF4-FFF2-40B4-BE49-F238E27FC236}">
                <a16:creationId xmlns:a16="http://schemas.microsoft.com/office/drawing/2014/main" id="{CD4F49C0-F801-4A64-8D79-D365913CD73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1028">
            <a:extLst>
              <a:ext uri="{FF2B5EF4-FFF2-40B4-BE49-F238E27FC236}">
                <a16:creationId xmlns:a16="http://schemas.microsoft.com/office/drawing/2014/main" id="{5401E182-D400-487B-B43E-CBBCB272A5F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1029">
            <a:extLst>
              <a:ext uri="{FF2B5EF4-FFF2-40B4-BE49-F238E27FC236}">
                <a16:creationId xmlns:a16="http://schemas.microsoft.com/office/drawing/2014/main" id="{D088EB41-1CE8-4E37-890D-B0898A4F1B2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1030">
            <a:extLst>
              <a:ext uri="{FF2B5EF4-FFF2-40B4-BE49-F238E27FC236}">
                <a16:creationId xmlns:a16="http://schemas.microsoft.com/office/drawing/2014/main" id="{D3A97727-C505-436B-B5F9-6F0A6330138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1031">
            <a:extLst>
              <a:ext uri="{FF2B5EF4-FFF2-40B4-BE49-F238E27FC236}">
                <a16:creationId xmlns:a16="http://schemas.microsoft.com/office/drawing/2014/main" id="{96E1F4EE-07C7-4C08-99B6-EA70AFAD47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674B2E0E-A90A-4210-8DC2-C1C88A6E1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37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72B334D-8585-4ED3-9094-B97589119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96BE3-C9B1-4CF5-9889-7CC9B74FCB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D4AB2-98F8-4625-8933-9A22A2F5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B700659-1F0A-4656-82F6-7E774AB7540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2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A6B7104-F81F-4FFD-8F33-A0707E7B1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5C346-8055-4907-843E-171292D162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1A8AE-82F4-4EAC-9677-B9503FE33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CF7784F-EAAB-46A4-A1A6-6BCD35434A2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3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B907854-E4CE-42AC-87ED-694923BCE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768F7-D78C-41C0-A26D-0D7D89BA66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BEA27-F763-4625-807D-FD5D26FF3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05CCDB0-CA8D-4655-821F-632BE351594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63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7338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37338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A17C3D-86C5-4B89-AF15-6D67B55B9D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715D4-3308-4EEA-B568-52A21E9C1C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BD080D-44FE-4FE4-9979-88BEF05EF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FD2EC30-60FD-4FE0-A3AE-8D01826192D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63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rgbClr val="5DC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5BFD3-2555-43B3-B509-77CD40320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258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55E6967-9B5D-4272-98DE-1918453B0B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2447E-6B46-4B86-B31B-FA61838B7F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5804D-C900-4A64-BA6B-DB01CFCDA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EF81BE5-C908-4A64-ABE9-048EBE29196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2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966599-49E4-4214-B3B2-27A0B1E84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D5417-EA4E-4B90-96B4-579B147853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2853A-E7F6-4DC7-A52E-DA78B126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60175D2-06DF-4E4E-9F1A-1D0817B808C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6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50A91D0-8332-4C5D-A3A0-185409FEF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16469-DFAC-43E7-BAE1-643AA530B4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759BC4-378F-40EB-947F-8434F599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A5DAE23-8645-42C3-9F1A-A907BF76003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0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C7E001-D0D7-49B6-B96A-85B1EDFFE5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D69A1-B93C-43BD-A4B9-FF92A0763A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A31C023-6C2F-43A0-93F0-C97248480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4A2B3E3-75EB-4D22-980A-2424824A442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7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A1BF9CC-901A-4126-B8C5-C917E536A5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2F333-A11C-408B-B67D-7F5A750AD7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71C890-40B3-4C3B-B2F6-09D31712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ABCCF4-C5CC-4C35-884A-DC9BF48F8C2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6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8ED7237-6E41-42BF-87A2-9581DFFFD0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F7FD0-DAA9-4F8A-8C22-E472B88CF3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BF3340-E14C-4AE8-A600-3D7E2044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52E5E-8061-46AB-8448-50764B4D1F2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8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E9D6DC-C205-4860-BFD5-37D328BF54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C83F2-CFBC-4D53-B023-B1B536961A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87C700-CA75-4ABE-89B7-026B02E731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4732CC8-3D5E-48DC-81EA-EEED386637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64C071-7E91-49AD-B12E-961DE6568E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C4B9B-9093-44F7-9831-EC5FB03060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C0CEC6-E20C-4C76-86A4-982F5DB30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DBD1974-B570-49F9-9567-8BFC3C4F2F6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9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7B9803-7F7A-41A2-85F4-947CC6310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F2733C1-6526-4661-961F-89E36056C7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2FBAEE-ED1B-429B-B31F-E30F7188C420}"/>
              </a:ext>
            </a:extLst>
          </p:cNvPr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003140-AA4E-48BC-A878-FD682D47BCCE}"/>
              </a:ext>
            </a:extLst>
          </p:cNvPr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C1BA3-4952-4A75-A7C9-5115B01C7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4326FC5-FD14-4FA6-A794-B1BDBABEA9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9AEB0-6423-4E30-B402-B566B9F2B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DB54E-207D-4A73-849D-8E58B7329B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orbel" pitchFamily="34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7CCA6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SEAN_and_East_Timor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SEAN_and_East_Timor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AA412F55-C73F-4D78-8761-ED5A36DF26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46063" y="620712"/>
            <a:ext cx="8153400" cy="20462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800" b="1" dirty="0"/>
              <a:t>The New Plastics Paradigm</a:t>
            </a:r>
            <a:endParaRPr lang="en-US" sz="3600" b="1" dirty="0"/>
          </a:p>
        </p:txBody>
      </p:sp>
      <p:sp>
        <p:nvSpPr>
          <p:cNvPr id="3075" name="Rectangle 6">
            <a:extLst>
              <a:ext uri="{FF2B5EF4-FFF2-40B4-BE49-F238E27FC236}">
                <a16:creationId xmlns:a16="http://schemas.microsoft.com/office/drawing/2014/main" id="{6883D062-79B0-463D-8680-CEF2AE376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7" y="2129135"/>
            <a:ext cx="7713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 dirty="0">
                <a:solidFill>
                  <a:srgbClr val="FF890A"/>
                </a:solidFill>
              </a:rPr>
              <a:t>Beyond 3Rs to the Circular Economy</a:t>
            </a:r>
            <a:endParaRPr lang="en-AU" altLang="en-US" dirty="0">
              <a:solidFill>
                <a:srgbClr val="FF890A"/>
              </a:solidFill>
            </a:endParaRPr>
          </a:p>
        </p:txBody>
      </p:sp>
      <p:pic>
        <p:nvPicPr>
          <p:cNvPr id="14" name="Picture 13" descr="Trish Hyde, Founder PlastX and Managing Director The Plastics Circle">
            <a:extLst>
              <a:ext uri="{FF2B5EF4-FFF2-40B4-BE49-F238E27FC236}">
                <a16:creationId xmlns:a16="http://schemas.microsoft.com/office/drawing/2014/main" id="{FE0C71D8-3002-4332-AA61-07FDEBDDB8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73"/>
          <a:stretch/>
        </p:blipFill>
        <p:spPr>
          <a:xfrm>
            <a:off x="1905000" y="2743200"/>
            <a:ext cx="1676400" cy="1707828"/>
          </a:xfrm>
          <a:prstGeom prst="ellipse">
            <a:avLst/>
          </a:prstGeom>
        </p:spPr>
      </p:pic>
      <p:sp>
        <p:nvSpPr>
          <p:cNvPr id="3082" name="Text Box 6">
            <a:extLst>
              <a:ext uri="{FF2B5EF4-FFF2-40B4-BE49-F238E27FC236}">
                <a16:creationId xmlns:a16="http://schemas.microsoft.com/office/drawing/2014/main" id="{D36A8C00-B2D5-4487-A106-7B70DB7D0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946078"/>
            <a:ext cx="3962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Corbel" panose="020B0503020204020204" pitchFamily="34" charset="0"/>
              </a:rPr>
              <a:t>Trish Hyde</a:t>
            </a:r>
            <a:br>
              <a:rPr lang="en-US" altLang="en-US" sz="1800" b="1" dirty="0">
                <a:solidFill>
                  <a:schemeClr val="tx2"/>
                </a:solidFill>
                <a:latin typeface="Corbel" panose="020B0503020204020204" pitchFamily="34" charset="0"/>
              </a:rPr>
            </a:br>
            <a:r>
              <a:rPr lang="en-US" altLang="en-US" sz="1800" dirty="0">
                <a:solidFill>
                  <a:schemeClr val="tx2"/>
                </a:solidFill>
                <a:latin typeface="Corbel" panose="020B0503020204020204" pitchFamily="34" charset="0"/>
              </a:rPr>
              <a:t>MD, The Plastics Circle</a:t>
            </a:r>
            <a:br>
              <a:rPr lang="en-US" altLang="en-US" sz="1800" dirty="0">
                <a:solidFill>
                  <a:schemeClr val="tx2"/>
                </a:solidFill>
                <a:latin typeface="Corbel" panose="020B0503020204020204" pitchFamily="34" charset="0"/>
              </a:rPr>
            </a:br>
            <a:r>
              <a:rPr lang="en-US" altLang="en-US" sz="1800" dirty="0">
                <a:solidFill>
                  <a:schemeClr val="tx2"/>
                </a:solidFill>
                <a:latin typeface="Corbel" panose="020B0503020204020204" pitchFamily="34" charset="0"/>
              </a:rPr>
              <a:t>Plasticity Director</a:t>
            </a:r>
            <a:br>
              <a:rPr lang="en-US" altLang="en-US" sz="1800" dirty="0">
                <a:solidFill>
                  <a:schemeClr val="tx2"/>
                </a:solidFill>
                <a:latin typeface="Corbel" panose="020B0503020204020204" pitchFamily="34" charset="0"/>
              </a:rPr>
            </a:br>
            <a:r>
              <a:rPr lang="en-US" altLang="en-US" sz="1800" dirty="0">
                <a:solidFill>
                  <a:schemeClr val="tx2"/>
                </a:solidFill>
                <a:latin typeface="Corbel" panose="020B0503020204020204" pitchFamily="34" charset="0"/>
              </a:rPr>
              <a:t>Founder </a:t>
            </a:r>
            <a:r>
              <a:rPr lang="en-US" altLang="en-US" sz="1800" dirty="0" err="1">
                <a:solidFill>
                  <a:schemeClr val="tx2"/>
                </a:solidFill>
                <a:latin typeface="Corbel" panose="020B0503020204020204" pitchFamily="34" charset="0"/>
              </a:rPr>
              <a:t>PlastX</a:t>
            </a:r>
            <a:endParaRPr lang="en-US" altLang="en-US" sz="18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58B4CF0A-7BF7-4DE3-BBC8-A668015B2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18990"/>
            <a:ext cx="8953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2BC53FA9-4EB1-4AA2-9DBB-F9D194A5C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00600"/>
            <a:ext cx="1828800" cy="6199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E7D3A3-BF63-4CE9-8029-7D5A7F4ABCCE}"/>
              </a:ext>
            </a:extLst>
          </p:cNvPr>
          <p:cNvSpPr/>
          <p:nvPr/>
        </p:nvSpPr>
        <p:spPr>
          <a:xfrm>
            <a:off x="0" y="0"/>
            <a:ext cx="8458200" cy="6858000"/>
          </a:xfrm>
          <a:prstGeom prst="rect">
            <a:avLst/>
          </a:prstGeom>
          <a:solidFill>
            <a:srgbClr val="FF890A"/>
          </a:solidFill>
          <a:ln>
            <a:solidFill>
              <a:srgbClr val="FF89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7200" dirty="0"/>
              <a:t>Plastic Circularity</a:t>
            </a:r>
          </a:p>
          <a:p>
            <a:pPr algn="ctr">
              <a:defRPr/>
            </a:pPr>
            <a:r>
              <a:rPr lang="en-AU" sz="13800" dirty="0"/>
              <a:t>The Future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FA1A2-BA37-4B4F-9FE5-9136BBF58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Plastic as a Resource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82AF335-C4F9-4912-B6CA-DFCAFB86CBFC}"/>
              </a:ext>
            </a:extLst>
          </p:cNvPr>
          <p:cNvGraphicFramePr>
            <a:graphicFrameLocks noGrp="1"/>
          </p:cNvGraphicFramePr>
          <p:nvPr/>
        </p:nvGraphicFramePr>
        <p:xfrm>
          <a:off x="428625" y="1752600"/>
          <a:ext cx="7826375" cy="2931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286">
                  <a:extLst>
                    <a:ext uri="{9D8B030D-6E8A-4147-A177-3AD203B41FA5}">
                      <a16:colId xmlns:a16="http://schemas.microsoft.com/office/drawing/2014/main" val="1023001068"/>
                    </a:ext>
                  </a:extLst>
                </a:gridCol>
                <a:gridCol w="1676251">
                  <a:extLst>
                    <a:ext uri="{9D8B030D-6E8A-4147-A177-3AD203B41FA5}">
                      <a16:colId xmlns:a16="http://schemas.microsoft.com/office/drawing/2014/main" val="3059575481"/>
                    </a:ext>
                  </a:extLst>
                </a:gridCol>
                <a:gridCol w="1724288">
                  <a:extLst>
                    <a:ext uri="{9D8B030D-6E8A-4147-A177-3AD203B41FA5}">
                      <a16:colId xmlns:a16="http://schemas.microsoft.com/office/drawing/2014/main" val="1554719104"/>
                    </a:ext>
                  </a:extLst>
                </a:gridCol>
                <a:gridCol w="1565275">
                  <a:extLst>
                    <a:ext uri="{9D8B030D-6E8A-4147-A177-3AD203B41FA5}">
                      <a16:colId xmlns:a16="http://schemas.microsoft.com/office/drawing/2014/main" val="1469291309"/>
                    </a:ext>
                  </a:extLst>
                </a:gridCol>
                <a:gridCol w="1565275">
                  <a:extLst>
                    <a:ext uri="{9D8B030D-6E8A-4147-A177-3AD203B41FA5}">
                      <a16:colId xmlns:a16="http://schemas.microsoft.com/office/drawing/2014/main" val="3718790169"/>
                    </a:ext>
                  </a:extLst>
                </a:gridCol>
              </a:tblGrid>
              <a:tr h="639941"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Part of the value chain</a:t>
                      </a:r>
                      <a:endParaRPr lang="en-AU" sz="1800" b="0" dirty="0"/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Resources optimised </a:t>
                      </a:r>
                      <a:endParaRPr lang="en-AU" sz="1800" b="0" dirty="0"/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Waste elimination</a:t>
                      </a:r>
                      <a:endParaRPr lang="en-AU" sz="1800" b="0" dirty="0"/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More</a:t>
                      </a:r>
                    </a:p>
                  </a:txBody>
                  <a:tcPr marL="91432" marR="91432" marT="45710" marB="45710"/>
                </a:tc>
                <a:extLst>
                  <a:ext uri="{0D108BD9-81ED-4DB2-BD59-A6C34878D82A}">
                    <a16:rowId xmlns:a16="http://schemas.microsoft.com/office/drawing/2014/main" val="3822822842"/>
                  </a:ext>
                </a:extLst>
              </a:tr>
              <a:tr h="639941">
                <a:tc>
                  <a:txBody>
                    <a:bodyPr/>
                    <a:lstStyle/>
                    <a:p>
                      <a:r>
                        <a:rPr lang="en-AU" sz="1800" dirty="0"/>
                        <a:t>Resource Efficiency</a:t>
                      </a:r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Manufacturing</a:t>
                      </a:r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endParaRPr lang="en-AU" sz="1800"/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endParaRPr lang="en-AU" sz="1800"/>
                    </a:p>
                  </a:txBody>
                  <a:tcPr marL="91432" marR="91432" marT="45710" marB="45710"/>
                </a:tc>
                <a:extLst>
                  <a:ext uri="{0D108BD9-81ED-4DB2-BD59-A6C34878D82A}">
                    <a16:rowId xmlns:a16="http://schemas.microsoft.com/office/drawing/2014/main" val="2699909498"/>
                  </a:ext>
                </a:extLst>
              </a:tr>
              <a:tr h="639941">
                <a:tc>
                  <a:txBody>
                    <a:bodyPr/>
                    <a:lstStyle/>
                    <a:p>
                      <a:r>
                        <a:rPr lang="en-AU" sz="1800" dirty="0"/>
                        <a:t>Cradle to Cradle</a:t>
                      </a:r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Manufacturing</a:t>
                      </a:r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endParaRPr lang="en-AU" sz="1800"/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endParaRPr lang="en-AU" sz="1800"/>
                    </a:p>
                  </a:txBody>
                  <a:tcPr marL="91432" marR="91432" marT="45710" marB="45710"/>
                </a:tc>
                <a:extLst>
                  <a:ext uri="{0D108BD9-81ED-4DB2-BD59-A6C34878D82A}">
                    <a16:rowId xmlns:a16="http://schemas.microsoft.com/office/drawing/2014/main" val="1100945809"/>
                  </a:ext>
                </a:extLst>
              </a:tr>
              <a:tr h="639941">
                <a:tc>
                  <a:txBody>
                    <a:bodyPr/>
                    <a:lstStyle/>
                    <a:p>
                      <a:r>
                        <a:rPr lang="en-AU" sz="1800" dirty="0"/>
                        <a:t>Circular Economy</a:t>
                      </a:r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Whole</a:t>
                      </a:r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endParaRPr lang="en-AU" sz="1800"/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endParaRPr lang="en-AU" sz="1800"/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L="91432" marR="91432" marT="45710" marB="45710"/>
                </a:tc>
                <a:extLst>
                  <a:ext uri="{0D108BD9-81ED-4DB2-BD59-A6C34878D82A}">
                    <a16:rowId xmlns:a16="http://schemas.microsoft.com/office/drawing/2014/main" val="1891018443"/>
                  </a:ext>
                </a:extLst>
              </a:tr>
              <a:tr h="370760">
                <a:tc>
                  <a:txBody>
                    <a:bodyPr/>
                    <a:lstStyle/>
                    <a:p>
                      <a:r>
                        <a:rPr lang="en-AU" sz="1800" dirty="0"/>
                        <a:t>Circularity</a:t>
                      </a:r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Whole</a:t>
                      </a:r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L="91432" marR="91432" marT="45710" marB="45710"/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L="91432" marR="91432" marT="45710" marB="45710"/>
                </a:tc>
                <a:extLst>
                  <a:ext uri="{0D108BD9-81ED-4DB2-BD59-A6C34878D82A}">
                    <a16:rowId xmlns:a16="http://schemas.microsoft.com/office/drawing/2014/main" val="3219309257"/>
                  </a:ext>
                </a:extLst>
              </a:tr>
            </a:tbl>
          </a:graphicData>
        </a:graphic>
      </p:graphicFrame>
      <p:pic>
        <p:nvPicPr>
          <p:cNvPr id="18" name="Graphic 17" descr="Checkmark">
            <a:extLst>
              <a:ext uri="{FF2B5EF4-FFF2-40B4-BE49-F238E27FC236}">
                <a16:creationId xmlns:a16="http://schemas.microsoft.com/office/drawing/2014/main" id="{2FB61F94-1A37-4D78-B5BA-E69E518312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63" y="2459038"/>
            <a:ext cx="531812" cy="496887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0A6B9592-88BF-43A9-A15C-390D2A7B07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149600"/>
            <a:ext cx="531813" cy="496888"/>
          </a:xfrm>
          <a:prstGeom prst="rect">
            <a:avLst/>
          </a:prstGeom>
        </p:spPr>
      </p:pic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C2F62FF7-4276-4F6F-B770-01C48F34D8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75" y="3776663"/>
            <a:ext cx="530225" cy="498475"/>
          </a:xfrm>
          <a:prstGeom prst="rect">
            <a:avLst/>
          </a:prstGeom>
        </p:spPr>
      </p:pic>
      <p:pic>
        <p:nvPicPr>
          <p:cNvPr id="21" name="Graphic 20" descr="Checkmark">
            <a:extLst>
              <a:ext uri="{FF2B5EF4-FFF2-40B4-BE49-F238E27FC236}">
                <a16:creationId xmlns:a16="http://schemas.microsoft.com/office/drawing/2014/main" id="{8909018A-38D8-4202-9E6B-4246DD76E1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38" y="4260850"/>
            <a:ext cx="531812" cy="496888"/>
          </a:xfrm>
          <a:prstGeom prst="rect">
            <a:avLst/>
          </a:prstGeom>
        </p:spPr>
      </p:pic>
      <p:pic>
        <p:nvPicPr>
          <p:cNvPr id="22" name="Graphic 21" descr="Checkmark">
            <a:extLst>
              <a:ext uri="{FF2B5EF4-FFF2-40B4-BE49-F238E27FC236}">
                <a16:creationId xmlns:a16="http://schemas.microsoft.com/office/drawing/2014/main" id="{5EA17344-C18D-4A1E-BAD0-DBB7D229E0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0" y="3149600"/>
            <a:ext cx="530225" cy="496888"/>
          </a:xfrm>
          <a:prstGeom prst="rect">
            <a:avLst/>
          </a:prstGeom>
        </p:spPr>
      </p:pic>
      <p:pic>
        <p:nvPicPr>
          <p:cNvPr id="23" name="Graphic 22" descr="Checkmark">
            <a:extLst>
              <a:ext uri="{FF2B5EF4-FFF2-40B4-BE49-F238E27FC236}">
                <a16:creationId xmlns:a16="http://schemas.microsoft.com/office/drawing/2014/main" id="{C720ACB4-4124-4F60-A6C3-392AABB294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0" y="3754438"/>
            <a:ext cx="530225" cy="498475"/>
          </a:xfrm>
          <a:prstGeom prst="rect">
            <a:avLst/>
          </a:prstGeom>
        </p:spPr>
      </p:pic>
      <p:pic>
        <p:nvPicPr>
          <p:cNvPr id="24" name="Graphic 23" descr="Checkmark">
            <a:extLst>
              <a:ext uri="{FF2B5EF4-FFF2-40B4-BE49-F238E27FC236}">
                <a16:creationId xmlns:a16="http://schemas.microsoft.com/office/drawing/2014/main" id="{28A0B5CD-6D26-439F-8F2F-8AC954315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5" y="4243388"/>
            <a:ext cx="531813" cy="496887"/>
          </a:xfrm>
          <a:prstGeom prst="rect">
            <a:avLst/>
          </a:prstGeom>
        </p:spPr>
      </p:pic>
      <p:pic>
        <p:nvPicPr>
          <p:cNvPr id="25" name="Graphic 24" descr="Checkmark">
            <a:extLst>
              <a:ext uri="{FF2B5EF4-FFF2-40B4-BE49-F238E27FC236}">
                <a16:creationId xmlns:a16="http://schemas.microsoft.com/office/drawing/2014/main" id="{2712E033-B3D1-4102-A0BA-6BA1E3CB7E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88" y="4249738"/>
            <a:ext cx="531812" cy="4984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FA1A2-BA37-4B4F-9FE5-9136BBF58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3Rs - Reduce, Reuse, </a:t>
            </a:r>
            <a:r>
              <a:rPr lang="en-AU" dirty="0" err="1"/>
              <a:t>Recyle</a:t>
            </a:r>
            <a:endParaRPr lang="en-AU" dirty="0"/>
          </a:p>
        </p:txBody>
      </p:sp>
      <p:pic>
        <p:nvPicPr>
          <p:cNvPr id="8" name="Picture 6" descr="Image result for waste hierarchy reduce reuse recycle">
            <a:extLst>
              <a:ext uri="{FF2B5EF4-FFF2-40B4-BE49-F238E27FC236}">
                <a16:creationId xmlns:a16="http://schemas.microsoft.com/office/drawing/2014/main" id="{AB151E6C-A4F7-41DB-A602-E3A9842B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981200"/>
            <a:ext cx="8229601" cy="345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570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FA1A2-BA37-4B4F-9FE5-9136BBF58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3Rs - Reduce, Reuse, </a:t>
            </a:r>
            <a:r>
              <a:rPr lang="en-AU" dirty="0" err="1"/>
              <a:t>Recyle</a:t>
            </a:r>
            <a:endParaRPr lang="en-AU" dirty="0"/>
          </a:p>
        </p:txBody>
      </p:sp>
      <p:pic>
        <p:nvPicPr>
          <p:cNvPr id="56324" name="Picture 4" descr="Related image">
            <a:extLst>
              <a:ext uri="{FF2B5EF4-FFF2-40B4-BE49-F238E27FC236}">
                <a16:creationId xmlns:a16="http://schemas.microsoft.com/office/drawing/2014/main" id="{91DC4094-5BB4-4E2D-85BD-A3BB24F17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4" t="5756" r="7104" b="7914"/>
          <a:stretch/>
        </p:blipFill>
        <p:spPr bwMode="auto">
          <a:xfrm>
            <a:off x="152401" y="1321468"/>
            <a:ext cx="8229599" cy="487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910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D7478-C2F2-42FE-AFD4-1B37B1561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Recyclable Plastic Definition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0AD17-9370-4AE8-8050-1653DD12B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8006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890A"/>
                </a:solidFill>
              </a:rPr>
              <a:t>is collected </a:t>
            </a:r>
            <a:r>
              <a:rPr lang="en-US" dirty="0"/>
              <a:t>for recycling </a:t>
            </a:r>
          </a:p>
          <a:p>
            <a:pPr>
              <a:defRPr/>
            </a:pPr>
            <a:r>
              <a:rPr lang="en-US" dirty="0"/>
              <a:t>has </a:t>
            </a:r>
            <a:r>
              <a:rPr lang="en-US" dirty="0">
                <a:solidFill>
                  <a:srgbClr val="FF890A"/>
                </a:solidFill>
              </a:rPr>
              <a:t>market value </a:t>
            </a:r>
            <a:r>
              <a:rPr lang="en-US" dirty="0"/>
              <a:t>/ </a:t>
            </a:r>
            <a:r>
              <a:rPr lang="en-US" dirty="0">
                <a:solidFill>
                  <a:srgbClr val="FF890A"/>
                </a:solidFill>
              </a:rPr>
              <a:t>legislatively mandated program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is </a:t>
            </a:r>
            <a:r>
              <a:rPr lang="en-US" dirty="0">
                <a:solidFill>
                  <a:srgbClr val="FF890A"/>
                </a:solidFill>
              </a:rPr>
              <a:t>sorted and aggregated </a:t>
            </a:r>
            <a:r>
              <a:rPr lang="en-US" dirty="0"/>
              <a:t>into </a:t>
            </a:r>
            <a:r>
              <a:rPr lang="en-US" dirty="0">
                <a:solidFill>
                  <a:srgbClr val="FF890A"/>
                </a:solidFill>
              </a:rPr>
              <a:t>defined streams </a:t>
            </a:r>
            <a:r>
              <a:rPr lang="en-US" dirty="0"/>
              <a:t>for recycling</a:t>
            </a:r>
          </a:p>
          <a:p>
            <a:pPr>
              <a:defRPr/>
            </a:pPr>
            <a:r>
              <a:rPr lang="en-US" dirty="0"/>
              <a:t>must be able to be processed and reclaimed or recycled with a </a:t>
            </a:r>
            <a:r>
              <a:rPr lang="en-US" dirty="0">
                <a:solidFill>
                  <a:srgbClr val="FF890A"/>
                </a:solidFill>
              </a:rPr>
              <a:t>commercial recycling process </a:t>
            </a:r>
            <a:r>
              <a:rPr lang="en-US" dirty="0"/>
              <a:t>and it must become a raw material that is used in the </a:t>
            </a:r>
            <a:r>
              <a:rPr lang="en-US" dirty="0">
                <a:solidFill>
                  <a:srgbClr val="FF890A"/>
                </a:solidFill>
              </a:rPr>
              <a:t>production of a new product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Under this definition, innovative materials must demonstrate:  </a:t>
            </a:r>
          </a:p>
          <a:p>
            <a:pPr lvl="1">
              <a:defRPr/>
            </a:pPr>
            <a:r>
              <a:rPr lang="en-US" dirty="0"/>
              <a:t>they can be collected and sorted in sufficient quantities, and </a:t>
            </a:r>
          </a:p>
          <a:p>
            <a:pPr lvl="1">
              <a:defRPr/>
            </a:pPr>
            <a:r>
              <a:rPr lang="en-US" dirty="0"/>
              <a:t>they are compatible with the existing industrial recycling processes or will be in scale to justify new recycling processes.</a:t>
            </a:r>
          </a:p>
          <a:p>
            <a:pPr marL="114300" indent="0">
              <a:buFont typeface="Arial" panose="020B0604020202020204" pitchFamily="34" charset="0"/>
              <a:buNone/>
              <a:defRPr/>
            </a:pPr>
            <a:endParaRPr lang="en-AU" dirty="0"/>
          </a:p>
        </p:txBody>
      </p:sp>
      <p:sp>
        <p:nvSpPr>
          <p:cNvPr id="31749" name="Rectangle 4">
            <a:extLst>
              <a:ext uri="{FF2B5EF4-FFF2-40B4-BE49-F238E27FC236}">
                <a16:creationId xmlns:a16="http://schemas.microsoft.com/office/drawing/2014/main" id="{E41FB9CD-F434-4D6C-A195-970418D03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6245225"/>
            <a:ext cx="769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3A3A3A"/>
                </a:solidFill>
                <a:latin typeface="Open Sans"/>
              </a:rPr>
              <a:t>Association of Plastic Recyclers (APR) and Plastics Recycling Europe (PRE)</a:t>
            </a:r>
            <a:endParaRPr lang="en-AU" altLang="en-US"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B83035A9-5A0B-412C-B977-A3F77296CFAC}"/>
              </a:ext>
            </a:extLst>
          </p:cNvPr>
          <p:cNvSpPr/>
          <p:nvPr/>
        </p:nvSpPr>
        <p:spPr>
          <a:xfrm>
            <a:off x="-614658" y="0"/>
            <a:ext cx="108204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FD8DB0-D446-4201-9890-1F4A2563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61" y="914400"/>
            <a:ext cx="8222100" cy="767700"/>
          </a:xfrm>
        </p:spPr>
        <p:txBody>
          <a:bodyPr/>
          <a:lstStyle/>
          <a:p>
            <a:pPr algn="ctr"/>
            <a:r>
              <a:rPr lang="en-AU" sz="3200" dirty="0">
                <a:solidFill>
                  <a:srgbClr val="1A2851"/>
                </a:solidFill>
              </a:rPr>
              <a:t>The Plastic Circular Economy is broken</a:t>
            </a:r>
            <a:endParaRPr lang="en-AU" dirty="0">
              <a:solidFill>
                <a:srgbClr val="1A285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FEC19B7-5DEF-4618-B686-A79DFB688DE3}"/>
              </a:ext>
            </a:extLst>
          </p:cNvPr>
          <p:cNvGrpSpPr/>
          <p:nvPr/>
        </p:nvGrpSpPr>
        <p:grpSpPr>
          <a:xfrm>
            <a:off x="2362200" y="2514600"/>
            <a:ext cx="3763025" cy="3663916"/>
            <a:chOff x="2629329" y="8193026"/>
            <a:chExt cx="1568845" cy="156332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2B28439-73DE-4C49-A550-C29863E8E343}"/>
                </a:ext>
              </a:extLst>
            </p:cNvPr>
            <p:cNvSpPr txBox="1"/>
            <p:nvPr/>
          </p:nvSpPr>
          <p:spPr>
            <a:xfrm>
              <a:off x="2629329" y="8193026"/>
              <a:ext cx="1259490" cy="226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AU" sz="1400" b="1" dirty="0">
                <a:solidFill>
                  <a:srgbClr val="333366"/>
                </a:solidFill>
              </a:endParaRPr>
            </a:p>
          </p:txBody>
        </p:sp>
        <p:sp>
          <p:nvSpPr>
            <p:cNvPr id="50" name="Circle: Hollow 49">
              <a:extLst>
                <a:ext uri="{FF2B5EF4-FFF2-40B4-BE49-F238E27FC236}">
                  <a16:creationId xmlns:a16="http://schemas.microsoft.com/office/drawing/2014/main" id="{0907AFF3-24B5-4389-94E1-DE189C26F3C4}"/>
                </a:ext>
              </a:extLst>
            </p:cNvPr>
            <p:cNvSpPr/>
            <p:nvPr/>
          </p:nvSpPr>
          <p:spPr>
            <a:xfrm>
              <a:off x="2938619" y="8582849"/>
              <a:ext cx="872565" cy="841004"/>
            </a:xfrm>
            <a:prstGeom prst="donut">
              <a:avLst>
                <a:gd name="adj" fmla="val 12172"/>
              </a:avLst>
            </a:prstGeom>
            <a:solidFill>
              <a:srgbClr val="1A285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EE17DAB-A60C-49EE-80C6-AFD878A43CD4}"/>
                </a:ext>
              </a:extLst>
            </p:cNvPr>
            <p:cNvSpPr txBox="1"/>
            <p:nvPr/>
          </p:nvSpPr>
          <p:spPr>
            <a:xfrm rot="19379295">
              <a:off x="3394079" y="8606098"/>
              <a:ext cx="522692" cy="1575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AU" sz="1800" dirty="0"/>
                <a:t>Make</a:t>
              </a:r>
              <a:endParaRPr lang="en-AU" sz="800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0F1F4F4-DFA8-40A1-9ACB-ECC3C34DC705}"/>
                </a:ext>
              </a:extLst>
            </p:cNvPr>
            <p:cNvSpPr txBox="1"/>
            <p:nvPr/>
          </p:nvSpPr>
          <p:spPr>
            <a:xfrm rot="2933074">
              <a:off x="3285729" y="9242599"/>
              <a:ext cx="522692" cy="1539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AU" sz="1800" dirty="0"/>
                <a:t>Collect</a:t>
              </a:r>
              <a:endParaRPr lang="en-AU" sz="8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E1E6C43-4181-4867-9F5A-E2623830384C}"/>
                </a:ext>
              </a:extLst>
            </p:cNvPr>
            <p:cNvSpPr txBox="1"/>
            <p:nvPr/>
          </p:nvSpPr>
          <p:spPr>
            <a:xfrm rot="924459">
              <a:off x="2753165" y="8763788"/>
              <a:ext cx="522692" cy="1575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AU" sz="1800" dirty="0"/>
                <a:t>2</a:t>
              </a:r>
              <a:r>
                <a:rPr lang="en-AU" sz="1800" baseline="30000" dirty="0"/>
                <a:t>nd</a:t>
              </a:r>
              <a:r>
                <a:rPr lang="en-AU" sz="1800" dirty="0"/>
                <a:t> Life</a:t>
              </a:r>
            </a:p>
          </p:txBody>
        </p:sp>
        <p:sp>
          <p:nvSpPr>
            <p:cNvPr id="54" name="Arrow: Chevron 53">
              <a:extLst>
                <a:ext uri="{FF2B5EF4-FFF2-40B4-BE49-F238E27FC236}">
                  <a16:creationId xmlns:a16="http://schemas.microsoft.com/office/drawing/2014/main" id="{720D7198-9919-4632-AD62-0BF65A09A13C}"/>
                </a:ext>
              </a:extLst>
            </p:cNvPr>
            <p:cNvSpPr/>
            <p:nvPr/>
          </p:nvSpPr>
          <p:spPr>
            <a:xfrm rot="3890523">
              <a:off x="3645162" y="8789619"/>
              <a:ext cx="216813" cy="246743"/>
            </a:xfrm>
            <a:prstGeom prst="chevron">
              <a:avLst/>
            </a:prstGeom>
            <a:solidFill>
              <a:srgbClr val="1A285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55" name="Arrow: Chevron 54">
              <a:extLst>
                <a:ext uri="{FF2B5EF4-FFF2-40B4-BE49-F238E27FC236}">
                  <a16:creationId xmlns:a16="http://schemas.microsoft.com/office/drawing/2014/main" id="{5ECED50C-6FE8-4062-9E92-BC979618B260}"/>
                </a:ext>
              </a:extLst>
            </p:cNvPr>
            <p:cNvSpPr/>
            <p:nvPr/>
          </p:nvSpPr>
          <p:spPr>
            <a:xfrm rot="12322665">
              <a:off x="3060670" y="9187270"/>
              <a:ext cx="216813" cy="246743"/>
            </a:xfrm>
            <a:prstGeom prst="chevron">
              <a:avLst/>
            </a:prstGeom>
            <a:solidFill>
              <a:srgbClr val="1A285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03BBADD-0177-436F-B851-756F23ECBA51}"/>
                </a:ext>
              </a:extLst>
            </p:cNvPr>
            <p:cNvCxnSpPr/>
            <p:nvPr/>
          </p:nvCxnSpPr>
          <p:spPr>
            <a:xfrm flipV="1">
              <a:off x="2759306" y="9059352"/>
              <a:ext cx="462919" cy="6153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D4CEF55-B309-45A8-A0E4-BA0137A59AC2}"/>
                </a:ext>
              </a:extLst>
            </p:cNvPr>
            <p:cNvCxnSpPr/>
            <p:nvPr/>
          </p:nvCxnSpPr>
          <p:spPr>
            <a:xfrm flipV="1">
              <a:off x="2834018" y="9110160"/>
              <a:ext cx="462919" cy="6153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51881D7-67AC-41F7-901C-E295B00500F8}"/>
                </a:ext>
              </a:extLst>
            </p:cNvPr>
            <p:cNvCxnSpPr/>
            <p:nvPr/>
          </p:nvCxnSpPr>
          <p:spPr>
            <a:xfrm flipV="1">
              <a:off x="2756316" y="8984652"/>
              <a:ext cx="462919" cy="6153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Graphic 58" descr="Bottle">
              <a:extLst>
                <a:ext uri="{FF2B5EF4-FFF2-40B4-BE49-F238E27FC236}">
                  <a16:creationId xmlns:a16="http://schemas.microsoft.com/office/drawing/2014/main" id="{B59FD4D2-A809-446F-9F14-68B93436C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93118" y="8480346"/>
              <a:ext cx="305056" cy="305056"/>
            </a:xfrm>
            <a:prstGeom prst="rect">
              <a:avLst/>
            </a:prstGeom>
          </p:spPr>
        </p:pic>
        <p:pic>
          <p:nvPicPr>
            <p:cNvPr id="60" name="Graphic 59" descr="Bottle">
              <a:extLst>
                <a:ext uri="{FF2B5EF4-FFF2-40B4-BE49-F238E27FC236}">
                  <a16:creationId xmlns:a16="http://schemas.microsoft.com/office/drawing/2014/main" id="{B76DE60F-DC0E-4563-9CF6-C6690C101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43815" y="8386714"/>
              <a:ext cx="305056" cy="305056"/>
            </a:xfrm>
            <a:prstGeom prst="rect">
              <a:avLst/>
            </a:prstGeom>
          </p:spPr>
        </p:pic>
        <p:pic>
          <p:nvPicPr>
            <p:cNvPr id="61" name="Graphic 60" descr="Bottle">
              <a:extLst>
                <a:ext uri="{FF2B5EF4-FFF2-40B4-BE49-F238E27FC236}">
                  <a16:creationId xmlns:a16="http://schemas.microsoft.com/office/drawing/2014/main" id="{3C31DE46-E124-4D34-A4CD-87F246543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50039" y="8337250"/>
              <a:ext cx="305056" cy="305056"/>
            </a:xfrm>
            <a:prstGeom prst="rect">
              <a:avLst/>
            </a:prstGeom>
          </p:spPr>
        </p:pic>
        <p:pic>
          <p:nvPicPr>
            <p:cNvPr id="62" name="Graphic 61" descr="Bottle">
              <a:extLst>
                <a:ext uri="{FF2B5EF4-FFF2-40B4-BE49-F238E27FC236}">
                  <a16:creationId xmlns:a16="http://schemas.microsoft.com/office/drawing/2014/main" id="{8EC146B8-1964-40C4-ADE4-78172E972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23611" y="8285723"/>
              <a:ext cx="305056" cy="305056"/>
            </a:xfrm>
            <a:prstGeom prst="rect">
              <a:avLst/>
            </a:prstGeom>
          </p:spPr>
        </p:pic>
        <p:pic>
          <p:nvPicPr>
            <p:cNvPr id="63" name="Graphic 62" descr="Bottle">
              <a:extLst>
                <a:ext uri="{FF2B5EF4-FFF2-40B4-BE49-F238E27FC236}">
                  <a16:creationId xmlns:a16="http://schemas.microsoft.com/office/drawing/2014/main" id="{98AF9B42-0553-48BE-96C9-67DFD3341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51256" y="8244920"/>
              <a:ext cx="305056" cy="305056"/>
            </a:xfrm>
            <a:prstGeom prst="rect">
              <a:avLst/>
            </a:prstGeom>
          </p:spPr>
        </p:pic>
        <p:pic>
          <p:nvPicPr>
            <p:cNvPr id="64" name="Graphic 63" descr="Bottle">
              <a:extLst>
                <a:ext uri="{FF2B5EF4-FFF2-40B4-BE49-F238E27FC236}">
                  <a16:creationId xmlns:a16="http://schemas.microsoft.com/office/drawing/2014/main" id="{93030D89-BE18-4576-8D1F-3AFAAC9B8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456178" y="8261357"/>
              <a:ext cx="305056" cy="305056"/>
            </a:xfrm>
            <a:prstGeom prst="rect">
              <a:avLst/>
            </a:prstGeom>
          </p:spPr>
        </p:pic>
        <p:pic>
          <p:nvPicPr>
            <p:cNvPr id="65" name="Graphic 64" descr="Bottle">
              <a:extLst>
                <a:ext uri="{FF2B5EF4-FFF2-40B4-BE49-F238E27FC236}">
                  <a16:creationId xmlns:a16="http://schemas.microsoft.com/office/drawing/2014/main" id="{53B2E2A3-7316-4C5C-9DC2-4DC26F609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16473" y="8232465"/>
              <a:ext cx="305056" cy="305056"/>
            </a:xfrm>
            <a:prstGeom prst="rect">
              <a:avLst/>
            </a:prstGeom>
          </p:spPr>
        </p:pic>
        <p:pic>
          <p:nvPicPr>
            <p:cNvPr id="66" name="Graphic 65" descr="Bottle">
              <a:extLst>
                <a:ext uri="{FF2B5EF4-FFF2-40B4-BE49-F238E27FC236}">
                  <a16:creationId xmlns:a16="http://schemas.microsoft.com/office/drawing/2014/main" id="{16C88E1F-C324-4CC2-87DD-2DA23BC14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11821" y="8586096"/>
              <a:ext cx="305056" cy="305056"/>
            </a:xfrm>
            <a:prstGeom prst="rect">
              <a:avLst/>
            </a:prstGeom>
          </p:spPr>
        </p:pic>
        <p:pic>
          <p:nvPicPr>
            <p:cNvPr id="67" name="Graphic 66" descr="Bottle">
              <a:extLst>
                <a:ext uri="{FF2B5EF4-FFF2-40B4-BE49-F238E27FC236}">
                  <a16:creationId xmlns:a16="http://schemas.microsoft.com/office/drawing/2014/main" id="{E43B01B1-8787-435E-929B-3093AAD12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492438" y="9421105"/>
              <a:ext cx="305056" cy="305056"/>
            </a:xfrm>
            <a:prstGeom prst="rect">
              <a:avLst/>
            </a:prstGeom>
          </p:spPr>
        </p:pic>
        <p:pic>
          <p:nvPicPr>
            <p:cNvPr id="68" name="Graphic 67" descr="Bottle">
              <a:extLst>
                <a:ext uri="{FF2B5EF4-FFF2-40B4-BE49-F238E27FC236}">
                  <a16:creationId xmlns:a16="http://schemas.microsoft.com/office/drawing/2014/main" id="{97BBC479-10D4-45AA-9D47-17301D2E4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418234" y="9386161"/>
              <a:ext cx="302433" cy="302433"/>
            </a:xfrm>
            <a:prstGeom prst="rect">
              <a:avLst/>
            </a:prstGeom>
          </p:spPr>
        </p:pic>
        <p:pic>
          <p:nvPicPr>
            <p:cNvPr id="69" name="Graphic 68" descr="Bottle">
              <a:extLst>
                <a:ext uri="{FF2B5EF4-FFF2-40B4-BE49-F238E27FC236}">
                  <a16:creationId xmlns:a16="http://schemas.microsoft.com/office/drawing/2014/main" id="{D0E3479F-8118-4653-8AE9-776A463C7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39781" y="9451295"/>
              <a:ext cx="305056" cy="305056"/>
            </a:xfrm>
            <a:prstGeom prst="rect">
              <a:avLst/>
            </a:prstGeom>
          </p:spPr>
        </p:pic>
        <p:pic>
          <p:nvPicPr>
            <p:cNvPr id="70" name="Graphic 69" descr="Bottle">
              <a:extLst>
                <a:ext uri="{FF2B5EF4-FFF2-40B4-BE49-F238E27FC236}">
                  <a16:creationId xmlns:a16="http://schemas.microsoft.com/office/drawing/2014/main" id="{187A435D-9E80-455B-B003-4A1FFD6AF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98750" y="8229184"/>
              <a:ext cx="305056" cy="305056"/>
            </a:xfrm>
            <a:prstGeom prst="rect">
              <a:avLst/>
            </a:prstGeom>
          </p:spPr>
        </p:pic>
        <p:pic>
          <p:nvPicPr>
            <p:cNvPr id="71" name="Graphic 70" descr="Bottle">
              <a:extLst>
                <a:ext uri="{FF2B5EF4-FFF2-40B4-BE49-F238E27FC236}">
                  <a16:creationId xmlns:a16="http://schemas.microsoft.com/office/drawing/2014/main" id="{A3F061E6-CA07-481F-8DAC-85DC5D9D5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27818" y="8470957"/>
              <a:ext cx="305056" cy="305056"/>
            </a:xfrm>
            <a:prstGeom prst="rect">
              <a:avLst/>
            </a:prstGeom>
          </p:spPr>
        </p:pic>
        <p:pic>
          <p:nvPicPr>
            <p:cNvPr id="72" name="Graphic 71" descr="Bottle">
              <a:extLst>
                <a:ext uri="{FF2B5EF4-FFF2-40B4-BE49-F238E27FC236}">
                  <a16:creationId xmlns:a16="http://schemas.microsoft.com/office/drawing/2014/main" id="{2FAE1485-63CE-417F-8C2E-AADBC2E75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39251" y="8880401"/>
              <a:ext cx="305056" cy="305056"/>
            </a:xfrm>
            <a:prstGeom prst="rect">
              <a:avLst/>
            </a:prstGeom>
          </p:spPr>
        </p:pic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250CAC0-2702-499B-8FA5-275B11161A65}"/>
                </a:ext>
              </a:extLst>
            </p:cNvPr>
            <p:cNvCxnSpPr>
              <a:cxnSpLocks/>
            </p:cNvCxnSpPr>
            <p:nvPr/>
          </p:nvCxnSpPr>
          <p:spPr>
            <a:xfrm>
              <a:off x="3381436" y="8969690"/>
              <a:ext cx="454399" cy="10856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F754E72-E404-4D3F-ABDB-912FA81BB93A}"/>
                </a:ext>
              </a:extLst>
            </p:cNvPr>
            <p:cNvCxnSpPr>
              <a:cxnSpLocks/>
            </p:cNvCxnSpPr>
            <p:nvPr/>
          </p:nvCxnSpPr>
          <p:spPr>
            <a:xfrm>
              <a:off x="3366506" y="9026474"/>
              <a:ext cx="454399" cy="10856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A882FAB-BFD7-4494-8A69-9ADEBEDFD6A0}"/>
                </a:ext>
              </a:extLst>
            </p:cNvPr>
            <p:cNvCxnSpPr>
              <a:cxnSpLocks/>
            </p:cNvCxnSpPr>
            <p:nvPr/>
          </p:nvCxnSpPr>
          <p:spPr>
            <a:xfrm>
              <a:off x="3324666" y="9086234"/>
              <a:ext cx="454399" cy="10856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47A5EE67-AC4D-495B-AB18-B8CE2CC071DB}"/>
              </a:ext>
            </a:extLst>
          </p:cNvPr>
          <p:cNvSpPr txBox="1"/>
          <p:nvPr/>
        </p:nvSpPr>
        <p:spPr>
          <a:xfrm>
            <a:off x="2421698" y="1524000"/>
            <a:ext cx="4390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000" dirty="0">
                <a:solidFill>
                  <a:srgbClr val="1A2851"/>
                </a:solidFill>
              </a:rPr>
              <a:t>The Supply Driven Circular Economy</a:t>
            </a:r>
          </a:p>
          <a:p>
            <a:pPr algn="ctr"/>
            <a:r>
              <a:rPr lang="en-AU" sz="2000" dirty="0">
                <a:solidFill>
                  <a:srgbClr val="1A2851"/>
                </a:solidFill>
              </a:rPr>
              <a:t>(the vicious circle)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E5CA7AF-41CA-487A-BD4F-4D29E04ABF07}"/>
              </a:ext>
            </a:extLst>
          </p:cNvPr>
          <p:cNvGrpSpPr/>
          <p:nvPr/>
        </p:nvGrpSpPr>
        <p:grpSpPr>
          <a:xfrm>
            <a:off x="6019800" y="2667000"/>
            <a:ext cx="3959116" cy="772161"/>
            <a:chOff x="6019800" y="2667000"/>
            <a:chExt cx="3959116" cy="772161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76406AE-2A93-485C-B043-84AA198B84AD}"/>
                </a:ext>
              </a:extLst>
            </p:cNvPr>
            <p:cNvSpPr/>
            <p:nvPr/>
          </p:nvSpPr>
          <p:spPr>
            <a:xfrm>
              <a:off x="6019800" y="2667000"/>
              <a:ext cx="458251" cy="485171"/>
            </a:xfrm>
            <a:prstGeom prst="ellipse">
              <a:avLst/>
            </a:prstGeom>
            <a:solidFill>
              <a:srgbClr val="1A28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BD16A05-1776-4659-A679-1927D384E4A0}"/>
                </a:ext>
              </a:extLst>
            </p:cNvPr>
            <p:cNvSpPr/>
            <p:nvPr/>
          </p:nvSpPr>
          <p:spPr>
            <a:xfrm>
              <a:off x="6549916" y="2854386"/>
              <a:ext cx="3429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AU" sz="1600" dirty="0"/>
                <a:t>Not always </a:t>
              </a:r>
              <a:r>
                <a:rPr lang="en-AU" sz="1600" b="1" dirty="0">
                  <a:solidFill>
                    <a:srgbClr val="FF8908"/>
                  </a:solidFill>
                </a:rPr>
                <a:t>designed</a:t>
              </a:r>
              <a:r>
                <a:rPr lang="en-AU" sz="1600" b="1" dirty="0"/>
                <a:t> </a:t>
              </a:r>
              <a:br>
                <a:rPr lang="en-AU" sz="1600" b="1" dirty="0"/>
              </a:br>
              <a:r>
                <a:rPr lang="en-AU" sz="1600" dirty="0"/>
                <a:t>for recovery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8E0A4BB-B720-4D89-B815-BB3AF1E1BFE3}"/>
              </a:ext>
            </a:extLst>
          </p:cNvPr>
          <p:cNvGrpSpPr/>
          <p:nvPr/>
        </p:nvGrpSpPr>
        <p:grpSpPr>
          <a:xfrm>
            <a:off x="5257800" y="4648200"/>
            <a:ext cx="4191000" cy="1569660"/>
            <a:chOff x="5257800" y="4648200"/>
            <a:chExt cx="4191000" cy="156966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D4928B7-6722-43E1-A8C8-31D2AD7D6EDD}"/>
                </a:ext>
              </a:extLst>
            </p:cNvPr>
            <p:cNvSpPr/>
            <p:nvPr/>
          </p:nvSpPr>
          <p:spPr>
            <a:xfrm>
              <a:off x="5257800" y="5224896"/>
              <a:ext cx="433198" cy="490104"/>
            </a:xfrm>
            <a:prstGeom prst="ellipse">
              <a:avLst/>
            </a:prstGeom>
            <a:solidFill>
              <a:srgbClr val="1A28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E64839D-4993-485A-B7E4-AA8DFAFFD62C}"/>
                </a:ext>
              </a:extLst>
            </p:cNvPr>
            <p:cNvSpPr/>
            <p:nvPr/>
          </p:nvSpPr>
          <p:spPr>
            <a:xfrm>
              <a:off x="6019800" y="4648200"/>
              <a:ext cx="34290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1600" dirty="0"/>
                <a:t>Limited </a:t>
              </a:r>
              <a:r>
                <a:rPr lang="en-AU" sz="1600" b="1" dirty="0">
                  <a:solidFill>
                    <a:srgbClr val="FF8908"/>
                  </a:solidFill>
                </a:rPr>
                <a:t>recovery facilities </a:t>
              </a:r>
              <a:br>
                <a:rPr lang="en-AU" sz="1600" b="1" dirty="0"/>
              </a:br>
              <a:r>
                <a:rPr lang="en-AU" sz="1600" dirty="0"/>
                <a:t>to collect for 2</a:t>
              </a:r>
              <a:r>
                <a:rPr lang="en-AU" sz="1600" baseline="30000" dirty="0"/>
                <a:t>nd</a:t>
              </a:r>
              <a:r>
                <a:rPr lang="en-AU" sz="1600" dirty="0"/>
                <a:t>-life market needs </a:t>
              </a:r>
            </a:p>
            <a:p>
              <a:endParaRPr lang="en-AU" sz="1600" dirty="0"/>
            </a:p>
            <a:p>
              <a:r>
                <a:rPr lang="en-AU" sz="1600" dirty="0">
                  <a:solidFill>
                    <a:schemeClr val="bg2">
                      <a:lumMod val="50000"/>
                    </a:schemeClr>
                  </a:solidFill>
                </a:rPr>
                <a:t>(only a fraction of plastic waste is collected) </a:t>
              </a:r>
            </a:p>
            <a:p>
              <a:endParaRPr lang="en-AU" sz="16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353F51D-3BFC-4123-9A0D-7365E5281275}"/>
              </a:ext>
            </a:extLst>
          </p:cNvPr>
          <p:cNvGrpSpPr/>
          <p:nvPr/>
        </p:nvGrpSpPr>
        <p:grpSpPr>
          <a:xfrm>
            <a:off x="-43442" y="3051618"/>
            <a:ext cx="3134787" cy="1754326"/>
            <a:chOff x="-43442" y="3051618"/>
            <a:chExt cx="3134787" cy="1754326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31A0693-A87E-4905-B3D5-2BBDB4B283C3}"/>
                </a:ext>
              </a:extLst>
            </p:cNvPr>
            <p:cNvSpPr/>
            <p:nvPr/>
          </p:nvSpPr>
          <p:spPr>
            <a:xfrm>
              <a:off x="2590800" y="3124200"/>
              <a:ext cx="500545" cy="498969"/>
            </a:xfrm>
            <a:prstGeom prst="ellipse">
              <a:avLst/>
            </a:prstGeom>
            <a:solidFill>
              <a:srgbClr val="1A28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chemeClr val="bg1"/>
                  </a:solidFill>
                </a:rPr>
                <a:t>3</a:t>
              </a:r>
              <a:endParaRPr lang="en-AU" sz="4400" dirty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23187A0-C205-43FD-9BEB-6ADD5A7D39D3}"/>
                </a:ext>
              </a:extLst>
            </p:cNvPr>
            <p:cNvSpPr/>
            <p:nvPr/>
          </p:nvSpPr>
          <p:spPr>
            <a:xfrm>
              <a:off x="-43442" y="3051618"/>
              <a:ext cx="275865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1800" dirty="0"/>
                <a:t>Limited </a:t>
              </a:r>
              <a:r>
                <a:rPr lang="en-AU" sz="1800" b="1" dirty="0">
                  <a:solidFill>
                    <a:srgbClr val="FF8908"/>
                  </a:solidFill>
                </a:rPr>
                <a:t>2</a:t>
              </a:r>
              <a:r>
                <a:rPr lang="en-AU" sz="1800" b="1" baseline="30000" dirty="0">
                  <a:solidFill>
                    <a:srgbClr val="FF8908"/>
                  </a:solidFill>
                </a:rPr>
                <a:t>nd</a:t>
              </a:r>
              <a:r>
                <a:rPr lang="en-AU" sz="1800" b="1" dirty="0">
                  <a:solidFill>
                    <a:srgbClr val="FF8908"/>
                  </a:solidFill>
                </a:rPr>
                <a:t>-life market demand </a:t>
              </a:r>
              <a:r>
                <a:rPr lang="en-AU" sz="1800" dirty="0"/>
                <a:t>to drive design and recovery.  </a:t>
              </a:r>
            </a:p>
            <a:p>
              <a:endParaRPr lang="en-AU" sz="1800" dirty="0"/>
            </a:p>
            <a:p>
              <a:r>
                <a:rPr lang="en-AU" sz="1800" dirty="0">
                  <a:solidFill>
                    <a:schemeClr val="bg2">
                      <a:lumMod val="50000"/>
                    </a:schemeClr>
                  </a:solidFill>
                </a:rPr>
                <a:t>(&lt;90% of plastic waste </a:t>
              </a:r>
            </a:p>
            <a:p>
              <a:r>
                <a:rPr lang="en-AU" sz="1800" dirty="0">
                  <a:solidFill>
                    <a:schemeClr val="bg2">
                      <a:lumMod val="50000"/>
                    </a:schemeClr>
                  </a:solidFill>
                </a:rPr>
                <a:t>gets a 2</a:t>
              </a:r>
              <a:r>
                <a:rPr lang="en-AU" sz="1800" baseline="30000" dirty="0">
                  <a:solidFill>
                    <a:schemeClr val="bg2">
                      <a:lumMod val="50000"/>
                    </a:schemeClr>
                  </a:solidFill>
                </a:rPr>
                <a:t>nd</a:t>
              </a:r>
              <a:r>
                <a:rPr lang="en-AU" sz="1800" dirty="0">
                  <a:solidFill>
                    <a:schemeClr val="bg2">
                      <a:lumMod val="50000"/>
                    </a:schemeClr>
                  </a:solidFill>
                </a:rPr>
                <a:t>-life)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8557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B83035A9-5A0B-412C-B977-A3F77296CFAC}"/>
              </a:ext>
            </a:extLst>
          </p:cNvPr>
          <p:cNvSpPr/>
          <p:nvPr/>
        </p:nvSpPr>
        <p:spPr>
          <a:xfrm>
            <a:off x="-1178337" y="-76200"/>
            <a:ext cx="11049000" cy="693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FD8DB0-D446-4201-9890-1F4A2563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43" y="909357"/>
            <a:ext cx="8222100" cy="767700"/>
          </a:xfrm>
        </p:spPr>
        <p:txBody>
          <a:bodyPr/>
          <a:lstStyle/>
          <a:p>
            <a:pPr algn="ctr"/>
            <a:r>
              <a:rPr lang="en-AU" sz="3200" dirty="0">
                <a:solidFill>
                  <a:srgbClr val="1A2851"/>
                </a:solidFill>
              </a:rPr>
              <a:t>Fixing the market failures!</a:t>
            </a:r>
            <a:endParaRPr lang="en-AU" dirty="0">
              <a:solidFill>
                <a:srgbClr val="1A285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C30F06-F12A-49A3-8453-CBB4D87203DF}"/>
              </a:ext>
            </a:extLst>
          </p:cNvPr>
          <p:cNvGrpSpPr/>
          <p:nvPr/>
        </p:nvGrpSpPr>
        <p:grpSpPr>
          <a:xfrm>
            <a:off x="1839897" y="1293207"/>
            <a:ext cx="4429792" cy="5048297"/>
            <a:chOff x="4706643" y="6789784"/>
            <a:chExt cx="1896484" cy="22728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12CDEF-F808-4385-9F11-3F0A9B2CA13A}"/>
                </a:ext>
              </a:extLst>
            </p:cNvPr>
            <p:cNvSpPr txBox="1"/>
            <p:nvPr/>
          </p:nvSpPr>
          <p:spPr>
            <a:xfrm>
              <a:off x="5343637" y="6789784"/>
              <a:ext cx="1259490" cy="229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AU" sz="1400" b="1" dirty="0">
                <a:solidFill>
                  <a:srgbClr val="333366"/>
                </a:solidFill>
              </a:endParaRPr>
            </a:p>
          </p:txBody>
        </p:sp>
        <p:sp>
          <p:nvSpPr>
            <p:cNvPr id="6" name="Circle: Hollow 5">
              <a:extLst>
                <a:ext uri="{FF2B5EF4-FFF2-40B4-BE49-F238E27FC236}">
                  <a16:creationId xmlns:a16="http://schemas.microsoft.com/office/drawing/2014/main" id="{73E30C1C-B448-4FC6-B401-34E7D69ED72F}"/>
                </a:ext>
              </a:extLst>
            </p:cNvPr>
            <p:cNvSpPr/>
            <p:nvPr/>
          </p:nvSpPr>
          <p:spPr>
            <a:xfrm>
              <a:off x="5361962" y="7696369"/>
              <a:ext cx="872565" cy="841004"/>
            </a:xfrm>
            <a:prstGeom prst="donut">
              <a:avLst>
                <a:gd name="adj" fmla="val 12172"/>
              </a:avLst>
            </a:prstGeom>
            <a:solidFill>
              <a:schemeClr val="bg1"/>
            </a:solidFill>
            <a:ln>
              <a:solidFill>
                <a:srgbClr val="1A28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00E495-85EB-49AF-8D4F-A5E0FED2742A}"/>
                </a:ext>
              </a:extLst>
            </p:cNvPr>
            <p:cNvSpPr txBox="1"/>
            <p:nvPr/>
          </p:nvSpPr>
          <p:spPr>
            <a:xfrm rot="19379295">
              <a:off x="5848026" y="7715271"/>
              <a:ext cx="522693" cy="1662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AU" sz="1800" dirty="0"/>
                <a:t>Make</a:t>
              </a:r>
              <a:endParaRPr lang="en-AU" sz="8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3C0BAA-743E-49BF-8E76-4EE3C78E810B}"/>
                </a:ext>
              </a:extLst>
            </p:cNvPr>
            <p:cNvSpPr txBox="1"/>
            <p:nvPr/>
          </p:nvSpPr>
          <p:spPr>
            <a:xfrm rot="2933074">
              <a:off x="5652965" y="8381311"/>
              <a:ext cx="522692" cy="1581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AU" sz="1800" dirty="0"/>
                <a:t>Collect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C01A34-438B-41A7-9613-94F6F8965ED4}"/>
                </a:ext>
              </a:extLst>
            </p:cNvPr>
            <p:cNvSpPr txBox="1"/>
            <p:nvPr/>
          </p:nvSpPr>
          <p:spPr>
            <a:xfrm rot="924459">
              <a:off x="5277501" y="7929540"/>
              <a:ext cx="522692" cy="1662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AU" sz="1800" dirty="0"/>
                <a:t>2</a:t>
              </a:r>
              <a:r>
                <a:rPr lang="en-AU" sz="1800" baseline="30000" dirty="0"/>
                <a:t>nd</a:t>
              </a:r>
              <a:r>
                <a:rPr lang="en-AU" sz="1800" dirty="0"/>
                <a:t> Life</a:t>
              </a:r>
            </a:p>
          </p:txBody>
        </p:sp>
        <p:sp>
          <p:nvSpPr>
            <p:cNvPr id="10" name="Arrow: Up-Down 9">
              <a:extLst>
                <a:ext uri="{FF2B5EF4-FFF2-40B4-BE49-F238E27FC236}">
                  <a16:creationId xmlns:a16="http://schemas.microsoft.com/office/drawing/2014/main" id="{2713B17B-E968-4BF8-A6A3-B86FD2935A22}"/>
                </a:ext>
              </a:extLst>
            </p:cNvPr>
            <p:cNvSpPr/>
            <p:nvPr/>
          </p:nvSpPr>
          <p:spPr>
            <a:xfrm rot="4427761">
              <a:off x="5556321" y="7615664"/>
              <a:ext cx="236742" cy="324406"/>
            </a:xfrm>
            <a:prstGeom prst="upDownArrow">
              <a:avLst/>
            </a:prstGeom>
            <a:solidFill>
              <a:srgbClr val="1A285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Arrow: Up-Down 10">
              <a:extLst>
                <a:ext uri="{FF2B5EF4-FFF2-40B4-BE49-F238E27FC236}">
                  <a16:creationId xmlns:a16="http://schemas.microsoft.com/office/drawing/2014/main" id="{04C6747D-2905-4256-B863-BC3A94F21C25}"/>
                </a:ext>
              </a:extLst>
            </p:cNvPr>
            <p:cNvSpPr/>
            <p:nvPr/>
          </p:nvSpPr>
          <p:spPr>
            <a:xfrm rot="687205">
              <a:off x="6032753" y="8006186"/>
              <a:ext cx="236742" cy="324406"/>
            </a:xfrm>
            <a:prstGeom prst="upDownArrow">
              <a:avLst/>
            </a:prstGeom>
            <a:solidFill>
              <a:srgbClr val="1A285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Arrow: Up-Down 11">
              <a:extLst>
                <a:ext uri="{FF2B5EF4-FFF2-40B4-BE49-F238E27FC236}">
                  <a16:creationId xmlns:a16="http://schemas.microsoft.com/office/drawing/2014/main" id="{641BF445-9388-484C-87E0-2BFFC1FDB8C8}"/>
                </a:ext>
              </a:extLst>
            </p:cNvPr>
            <p:cNvSpPr/>
            <p:nvPr/>
          </p:nvSpPr>
          <p:spPr>
            <a:xfrm rot="8906134">
              <a:off x="5392304" y="8142690"/>
              <a:ext cx="236742" cy="324406"/>
            </a:xfrm>
            <a:prstGeom prst="upDownArrow">
              <a:avLst/>
            </a:prstGeom>
            <a:solidFill>
              <a:srgbClr val="1A285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7C96F98-2BD1-400F-93B5-E756C72DFD2C}"/>
                </a:ext>
              </a:extLst>
            </p:cNvPr>
            <p:cNvGrpSpPr/>
            <p:nvPr/>
          </p:nvGrpSpPr>
          <p:grpSpPr>
            <a:xfrm>
              <a:off x="5549957" y="8499681"/>
              <a:ext cx="823280" cy="562931"/>
              <a:chOff x="5549957" y="8499681"/>
              <a:chExt cx="823280" cy="562931"/>
            </a:xfrm>
          </p:grpSpPr>
          <p:pic>
            <p:nvPicPr>
              <p:cNvPr id="38" name="Graphic 37" descr="Bottle">
                <a:extLst>
                  <a:ext uri="{FF2B5EF4-FFF2-40B4-BE49-F238E27FC236}">
                    <a16:creationId xmlns:a16="http://schemas.microsoft.com/office/drawing/2014/main" id="{849AF6DC-A90E-43F2-9DE4-B20E76E932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915781" y="8534625"/>
                <a:ext cx="305056" cy="305056"/>
              </a:xfrm>
              <a:prstGeom prst="rect">
                <a:avLst/>
              </a:prstGeom>
            </p:spPr>
          </p:pic>
          <p:pic>
            <p:nvPicPr>
              <p:cNvPr id="39" name="Graphic 38" descr="Bottle">
                <a:extLst>
                  <a:ext uri="{FF2B5EF4-FFF2-40B4-BE49-F238E27FC236}">
                    <a16:creationId xmlns:a16="http://schemas.microsoft.com/office/drawing/2014/main" id="{5221F1D9-99BB-4AFA-8757-FC5445C359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841577" y="8499681"/>
                <a:ext cx="302433" cy="302433"/>
              </a:xfrm>
              <a:prstGeom prst="rect">
                <a:avLst/>
              </a:prstGeom>
            </p:spPr>
          </p:pic>
          <p:pic>
            <p:nvPicPr>
              <p:cNvPr id="40" name="Graphic 39" descr="Bottle">
                <a:extLst>
                  <a:ext uri="{FF2B5EF4-FFF2-40B4-BE49-F238E27FC236}">
                    <a16:creationId xmlns:a16="http://schemas.microsoft.com/office/drawing/2014/main" id="{CDCB2AC5-7FEA-4DCE-8E5F-6DCBF6AC62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763124" y="8564815"/>
                <a:ext cx="305056" cy="305056"/>
              </a:xfrm>
              <a:prstGeom prst="rect">
                <a:avLst/>
              </a:prstGeom>
            </p:spPr>
          </p:pic>
          <p:pic>
            <p:nvPicPr>
              <p:cNvPr id="41" name="Graphic 40" descr="Bottle">
                <a:extLst>
                  <a:ext uri="{FF2B5EF4-FFF2-40B4-BE49-F238E27FC236}">
                    <a16:creationId xmlns:a16="http://schemas.microsoft.com/office/drawing/2014/main" id="{553FC814-A91C-47CF-8501-A5D18667A7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68181" y="8687025"/>
                <a:ext cx="305056" cy="305056"/>
              </a:xfrm>
              <a:prstGeom prst="rect">
                <a:avLst/>
              </a:prstGeom>
            </p:spPr>
          </p:pic>
          <p:pic>
            <p:nvPicPr>
              <p:cNvPr id="42" name="Graphic 41" descr="Bottle">
                <a:extLst>
                  <a:ext uri="{FF2B5EF4-FFF2-40B4-BE49-F238E27FC236}">
                    <a16:creationId xmlns:a16="http://schemas.microsoft.com/office/drawing/2014/main" id="{DDA71B7D-450B-4ED2-9ECB-1D3C44F961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993977" y="8652081"/>
                <a:ext cx="302433" cy="302433"/>
              </a:xfrm>
              <a:prstGeom prst="rect">
                <a:avLst/>
              </a:prstGeom>
            </p:spPr>
          </p:pic>
          <p:pic>
            <p:nvPicPr>
              <p:cNvPr id="43" name="Graphic 42" descr="Bottle">
                <a:extLst>
                  <a:ext uri="{FF2B5EF4-FFF2-40B4-BE49-F238E27FC236}">
                    <a16:creationId xmlns:a16="http://schemas.microsoft.com/office/drawing/2014/main" id="{238AA608-EF43-45EA-A6FE-A04D74E4E0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915524" y="8717215"/>
                <a:ext cx="305056" cy="305056"/>
              </a:xfrm>
              <a:prstGeom prst="rect">
                <a:avLst/>
              </a:prstGeom>
            </p:spPr>
          </p:pic>
          <p:pic>
            <p:nvPicPr>
              <p:cNvPr id="44" name="Graphic 43" descr="Bottle">
                <a:extLst>
                  <a:ext uri="{FF2B5EF4-FFF2-40B4-BE49-F238E27FC236}">
                    <a16:creationId xmlns:a16="http://schemas.microsoft.com/office/drawing/2014/main" id="{ECB7832C-BACF-4D05-A074-7AD6133159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702614" y="8677185"/>
                <a:ext cx="305056" cy="305056"/>
              </a:xfrm>
              <a:prstGeom prst="rect">
                <a:avLst/>
              </a:prstGeom>
            </p:spPr>
          </p:pic>
          <p:pic>
            <p:nvPicPr>
              <p:cNvPr id="45" name="Graphic 44" descr="Bottle">
                <a:extLst>
                  <a:ext uri="{FF2B5EF4-FFF2-40B4-BE49-F238E27FC236}">
                    <a16:creationId xmlns:a16="http://schemas.microsoft.com/office/drawing/2014/main" id="{8D050EB0-61B1-4F34-9746-6374F8F41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628410" y="8642241"/>
                <a:ext cx="302433" cy="302433"/>
              </a:xfrm>
              <a:prstGeom prst="rect">
                <a:avLst/>
              </a:prstGeom>
            </p:spPr>
          </p:pic>
          <p:pic>
            <p:nvPicPr>
              <p:cNvPr id="46" name="Graphic 45" descr="Bottle">
                <a:extLst>
                  <a:ext uri="{FF2B5EF4-FFF2-40B4-BE49-F238E27FC236}">
                    <a16:creationId xmlns:a16="http://schemas.microsoft.com/office/drawing/2014/main" id="{09AC9587-7BBC-4E3A-8161-C5AC31A3F7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549957" y="8707375"/>
                <a:ext cx="305056" cy="305056"/>
              </a:xfrm>
              <a:prstGeom prst="rect">
                <a:avLst/>
              </a:prstGeom>
            </p:spPr>
          </p:pic>
          <p:pic>
            <p:nvPicPr>
              <p:cNvPr id="47" name="Graphic 46" descr="Bottle">
                <a:extLst>
                  <a:ext uri="{FF2B5EF4-FFF2-40B4-BE49-F238E27FC236}">
                    <a16:creationId xmlns:a16="http://schemas.microsoft.com/office/drawing/2014/main" id="{2994CE80-6C55-496F-AFD9-4BC5F01BBB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806919" y="8757556"/>
                <a:ext cx="305056" cy="305056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C446D29-34DB-4C8D-9A39-BE42C40ED846}"/>
                </a:ext>
              </a:extLst>
            </p:cNvPr>
            <p:cNvGrpSpPr/>
            <p:nvPr/>
          </p:nvGrpSpPr>
          <p:grpSpPr>
            <a:xfrm>
              <a:off x="6067553" y="7367139"/>
              <a:ext cx="457713" cy="370190"/>
              <a:chOff x="6060723" y="7247469"/>
              <a:chExt cx="457713" cy="370190"/>
            </a:xfrm>
          </p:grpSpPr>
          <p:pic>
            <p:nvPicPr>
              <p:cNvPr id="35" name="Graphic 34" descr="Bottle">
                <a:extLst>
                  <a:ext uri="{FF2B5EF4-FFF2-40B4-BE49-F238E27FC236}">
                    <a16:creationId xmlns:a16="http://schemas.microsoft.com/office/drawing/2014/main" id="{3E594D43-A0AA-4F1C-B2F5-193C843AC9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213380" y="7282413"/>
                <a:ext cx="305056" cy="305056"/>
              </a:xfrm>
              <a:prstGeom prst="rect">
                <a:avLst/>
              </a:prstGeom>
            </p:spPr>
          </p:pic>
          <p:pic>
            <p:nvPicPr>
              <p:cNvPr id="36" name="Graphic 35" descr="Bottle">
                <a:extLst>
                  <a:ext uri="{FF2B5EF4-FFF2-40B4-BE49-F238E27FC236}">
                    <a16:creationId xmlns:a16="http://schemas.microsoft.com/office/drawing/2014/main" id="{3C649B8A-7C3C-4ABC-BD67-C64F374AE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39176" y="7247469"/>
                <a:ext cx="302433" cy="302433"/>
              </a:xfrm>
              <a:prstGeom prst="rect">
                <a:avLst/>
              </a:prstGeom>
            </p:spPr>
          </p:pic>
          <p:pic>
            <p:nvPicPr>
              <p:cNvPr id="37" name="Graphic 36" descr="Bottle">
                <a:extLst>
                  <a:ext uri="{FF2B5EF4-FFF2-40B4-BE49-F238E27FC236}">
                    <a16:creationId xmlns:a16="http://schemas.microsoft.com/office/drawing/2014/main" id="{453824BE-8AF5-4D08-895A-BFB1272845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60723" y="7312603"/>
                <a:ext cx="305056" cy="305056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9AE2FDF-7C80-4515-AAF3-1892541AD9C6}"/>
                </a:ext>
              </a:extLst>
            </p:cNvPr>
            <p:cNvGrpSpPr/>
            <p:nvPr/>
          </p:nvGrpSpPr>
          <p:grpSpPr>
            <a:xfrm>
              <a:off x="6139176" y="7613137"/>
              <a:ext cx="457713" cy="370190"/>
              <a:chOff x="6060723" y="7247469"/>
              <a:chExt cx="457713" cy="370190"/>
            </a:xfrm>
          </p:grpSpPr>
          <p:pic>
            <p:nvPicPr>
              <p:cNvPr id="32" name="Graphic 31" descr="Bottle">
                <a:extLst>
                  <a:ext uri="{FF2B5EF4-FFF2-40B4-BE49-F238E27FC236}">
                    <a16:creationId xmlns:a16="http://schemas.microsoft.com/office/drawing/2014/main" id="{03BC65D5-61AD-4A48-A32F-CADCB5230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213380" y="7282413"/>
                <a:ext cx="305056" cy="305056"/>
              </a:xfrm>
              <a:prstGeom prst="rect">
                <a:avLst/>
              </a:prstGeom>
            </p:spPr>
          </p:pic>
          <p:pic>
            <p:nvPicPr>
              <p:cNvPr id="33" name="Graphic 32" descr="Bottle">
                <a:extLst>
                  <a:ext uri="{FF2B5EF4-FFF2-40B4-BE49-F238E27FC236}">
                    <a16:creationId xmlns:a16="http://schemas.microsoft.com/office/drawing/2014/main" id="{EC3D9FF1-D64D-40A0-BC9C-27810090F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39176" y="7247469"/>
                <a:ext cx="302433" cy="302433"/>
              </a:xfrm>
              <a:prstGeom prst="rect">
                <a:avLst/>
              </a:prstGeom>
            </p:spPr>
          </p:pic>
          <p:pic>
            <p:nvPicPr>
              <p:cNvPr id="34" name="Graphic 33" descr="Bottle">
                <a:extLst>
                  <a:ext uri="{FF2B5EF4-FFF2-40B4-BE49-F238E27FC236}">
                    <a16:creationId xmlns:a16="http://schemas.microsoft.com/office/drawing/2014/main" id="{2F9A0554-331C-4B24-B6C3-DADF6709EE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60723" y="7312603"/>
                <a:ext cx="305056" cy="305056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9C75901-05D6-407E-9950-A85AAC8F79A4}"/>
                </a:ext>
              </a:extLst>
            </p:cNvPr>
            <p:cNvGrpSpPr/>
            <p:nvPr/>
          </p:nvGrpSpPr>
          <p:grpSpPr>
            <a:xfrm>
              <a:off x="5829459" y="7335872"/>
              <a:ext cx="457713" cy="370190"/>
              <a:chOff x="6060723" y="7247469"/>
              <a:chExt cx="457713" cy="370190"/>
            </a:xfrm>
          </p:grpSpPr>
          <p:pic>
            <p:nvPicPr>
              <p:cNvPr id="29" name="Graphic 28" descr="Bottle">
                <a:extLst>
                  <a:ext uri="{FF2B5EF4-FFF2-40B4-BE49-F238E27FC236}">
                    <a16:creationId xmlns:a16="http://schemas.microsoft.com/office/drawing/2014/main" id="{D3BEE34C-2CB4-48C4-A43D-DB6E403301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213380" y="7282413"/>
                <a:ext cx="305056" cy="305056"/>
              </a:xfrm>
              <a:prstGeom prst="rect">
                <a:avLst/>
              </a:prstGeom>
            </p:spPr>
          </p:pic>
          <p:pic>
            <p:nvPicPr>
              <p:cNvPr id="30" name="Graphic 29" descr="Bottle">
                <a:extLst>
                  <a:ext uri="{FF2B5EF4-FFF2-40B4-BE49-F238E27FC236}">
                    <a16:creationId xmlns:a16="http://schemas.microsoft.com/office/drawing/2014/main" id="{ECF3B876-877B-40E5-9818-23FDEC73D6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39176" y="7247469"/>
                <a:ext cx="302433" cy="302433"/>
              </a:xfrm>
              <a:prstGeom prst="rect">
                <a:avLst/>
              </a:prstGeom>
            </p:spPr>
          </p:pic>
          <p:pic>
            <p:nvPicPr>
              <p:cNvPr id="31" name="Graphic 30" descr="Bottle">
                <a:extLst>
                  <a:ext uri="{FF2B5EF4-FFF2-40B4-BE49-F238E27FC236}">
                    <a16:creationId xmlns:a16="http://schemas.microsoft.com/office/drawing/2014/main" id="{318C3EDB-0009-4372-890D-4851A58DC1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60723" y="7312603"/>
                <a:ext cx="305056" cy="305056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023A6BB-144A-425B-8585-2D1CD9DC1EF5}"/>
                </a:ext>
              </a:extLst>
            </p:cNvPr>
            <p:cNvGrpSpPr/>
            <p:nvPr/>
          </p:nvGrpSpPr>
          <p:grpSpPr>
            <a:xfrm>
              <a:off x="4894625" y="7558612"/>
              <a:ext cx="457713" cy="370190"/>
              <a:chOff x="6060723" y="7247469"/>
              <a:chExt cx="457713" cy="370190"/>
            </a:xfrm>
          </p:grpSpPr>
          <p:pic>
            <p:nvPicPr>
              <p:cNvPr id="26" name="Graphic 25" descr="Bottle">
                <a:extLst>
                  <a:ext uri="{FF2B5EF4-FFF2-40B4-BE49-F238E27FC236}">
                    <a16:creationId xmlns:a16="http://schemas.microsoft.com/office/drawing/2014/main" id="{7F8FF48A-A08D-42E5-8A87-E64E25094B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213380" y="7282413"/>
                <a:ext cx="305056" cy="305056"/>
              </a:xfrm>
              <a:prstGeom prst="rect">
                <a:avLst/>
              </a:prstGeom>
            </p:spPr>
          </p:pic>
          <p:pic>
            <p:nvPicPr>
              <p:cNvPr id="27" name="Graphic 26" descr="Bottle">
                <a:extLst>
                  <a:ext uri="{FF2B5EF4-FFF2-40B4-BE49-F238E27FC236}">
                    <a16:creationId xmlns:a16="http://schemas.microsoft.com/office/drawing/2014/main" id="{6E769832-1A6D-403F-BD9A-1EED6B7E22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39176" y="7247469"/>
                <a:ext cx="302433" cy="302433"/>
              </a:xfrm>
              <a:prstGeom prst="rect">
                <a:avLst/>
              </a:prstGeom>
            </p:spPr>
          </p:pic>
          <p:pic>
            <p:nvPicPr>
              <p:cNvPr id="28" name="Graphic 27" descr="Bottle">
                <a:extLst>
                  <a:ext uri="{FF2B5EF4-FFF2-40B4-BE49-F238E27FC236}">
                    <a16:creationId xmlns:a16="http://schemas.microsoft.com/office/drawing/2014/main" id="{CFE5E3FF-C856-45ED-B269-66FA85B8BF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60723" y="7312603"/>
                <a:ext cx="305056" cy="305056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1D59AB2-E060-4898-BE8F-D2F93A61FFA0}"/>
                </a:ext>
              </a:extLst>
            </p:cNvPr>
            <p:cNvGrpSpPr/>
            <p:nvPr/>
          </p:nvGrpSpPr>
          <p:grpSpPr>
            <a:xfrm>
              <a:off x="4706643" y="7845387"/>
              <a:ext cx="457713" cy="370190"/>
              <a:chOff x="6060723" y="7247469"/>
              <a:chExt cx="457713" cy="370190"/>
            </a:xfrm>
          </p:grpSpPr>
          <p:pic>
            <p:nvPicPr>
              <p:cNvPr id="23" name="Graphic 22" descr="Bottle">
                <a:extLst>
                  <a:ext uri="{FF2B5EF4-FFF2-40B4-BE49-F238E27FC236}">
                    <a16:creationId xmlns:a16="http://schemas.microsoft.com/office/drawing/2014/main" id="{5CEEF9D1-BA2A-4E03-97FB-3E257C07B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213380" y="7282413"/>
                <a:ext cx="305056" cy="305056"/>
              </a:xfrm>
              <a:prstGeom prst="rect">
                <a:avLst/>
              </a:prstGeom>
            </p:spPr>
          </p:pic>
          <p:pic>
            <p:nvPicPr>
              <p:cNvPr id="24" name="Graphic 23" descr="Bottle">
                <a:extLst>
                  <a:ext uri="{FF2B5EF4-FFF2-40B4-BE49-F238E27FC236}">
                    <a16:creationId xmlns:a16="http://schemas.microsoft.com/office/drawing/2014/main" id="{84CEC57A-CABF-41F3-8091-B0D6D59D63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39176" y="7247469"/>
                <a:ext cx="302433" cy="302433"/>
              </a:xfrm>
              <a:prstGeom prst="rect">
                <a:avLst/>
              </a:prstGeom>
            </p:spPr>
          </p:pic>
          <p:pic>
            <p:nvPicPr>
              <p:cNvPr id="25" name="Graphic 24" descr="Bottle">
                <a:extLst>
                  <a:ext uri="{FF2B5EF4-FFF2-40B4-BE49-F238E27FC236}">
                    <a16:creationId xmlns:a16="http://schemas.microsoft.com/office/drawing/2014/main" id="{DDE43272-4E7C-4E12-A369-4625F85DF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60723" y="7312603"/>
                <a:ext cx="305056" cy="305056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F538335-8995-4B91-B362-70CA7B6259DD}"/>
                </a:ext>
              </a:extLst>
            </p:cNvPr>
            <p:cNvGrpSpPr/>
            <p:nvPr/>
          </p:nvGrpSpPr>
          <p:grpSpPr>
            <a:xfrm>
              <a:off x="4915836" y="7896279"/>
              <a:ext cx="457713" cy="370190"/>
              <a:chOff x="6060723" y="7247469"/>
              <a:chExt cx="457713" cy="370190"/>
            </a:xfrm>
          </p:grpSpPr>
          <p:pic>
            <p:nvPicPr>
              <p:cNvPr id="20" name="Graphic 19" descr="Bottle">
                <a:extLst>
                  <a:ext uri="{FF2B5EF4-FFF2-40B4-BE49-F238E27FC236}">
                    <a16:creationId xmlns:a16="http://schemas.microsoft.com/office/drawing/2014/main" id="{C6EBA2E0-3CE6-425D-AA1F-B6679066D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213380" y="7282413"/>
                <a:ext cx="305056" cy="305056"/>
              </a:xfrm>
              <a:prstGeom prst="rect">
                <a:avLst/>
              </a:prstGeom>
            </p:spPr>
          </p:pic>
          <p:pic>
            <p:nvPicPr>
              <p:cNvPr id="21" name="Graphic 20" descr="Bottle">
                <a:extLst>
                  <a:ext uri="{FF2B5EF4-FFF2-40B4-BE49-F238E27FC236}">
                    <a16:creationId xmlns:a16="http://schemas.microsoft.com/office/drawing/2014/main" id="{DF338257-B614-4EC3-B615-C4AB099BC8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39176" y="7247469"/>
                <a:ext cx="302433" cy="302433"/>
              </a:xfrm>
              <a:prstGeom prst="rect">
                <a:avLst/>
              </a:prstGeom>
            </p:spPr>
          </p:pic>
          <p:pic>
            <p:nvPicPr>
              <p:cNvPr id="22" name="Graphic 21" descr="Bottle">
                <a:extLst>
                  <a:ext uri="{FF2B5EF4-FFF2-40B4-BE49-F238E27FC236}">
                    <a16:creationId xmlns:a16="http://schemas.microsoft.com/office/drawing/2014/main" id="{27B9DB20-2246-4F42-8ADA-941F5DD60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60723" y="7312603"/>
                <a:ext cx="305056" cy="305056"/>
              </a:xfrm>
              <a:prstGeom prst="rect">
                <a:avLst/>
              </a:prstGeom>
            </p:spPr>
          </p:pic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3212F9AD-1666-429D-8657-22AA9266D370}"/>
              </a:ext>
            </a:extLst>
          </p:cNvPr>
          <p:cNvSpPr txBox="1"/>
          <p:nvPr/>
        </p:nvSpPr>
        <p:spPr>
          <a:xfrm>
            <a:off x="2634314" y="1697039"/>
            <a:ext cx="3863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000" dirty="0"/>
              <a:t>The Balanced Circular Economy</a:t>
            </a:r>
          </a:p>
          <a:p>
            <a:pPr algn="ctr"/>
            <a:r>
              <a:rPr lang="en-AU" sz="2000" dirty="0"/>
              <a:t>(the virtuous circle)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68E14D4-0838-440D-9583-003B4A0BA024}"/>
              </a:ext>
            </a:extLst>
          </p:cNvPr>
          <p:cNvGrpSpPr/>
          <p:nvPr/>
        </p:nvGrpSpPr>
        <p:grpSpPr>
          <a:xfrm>
            <a:off x="-143925" y="2895600"/>
            <a:ext cx="2887125" cy="1505129"/>
            <a:chOff x="-143925" y="2895600"/>
            <a:chExt cx="2887125" cy="1505129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23DDDE5-5F69-4C1F-8208-D6F32A8DE220}"/>
                </a:ext>
              </a:extLst>
            </p:cNvPr>
            <p:cNvSpPr/>
            <p:nvPr/>
          </p:nvSpPr>
          <p:spPr>
            <a:xfrm>
              <a:off x="1745670" y="2895600"/>
              <a:ext cx="540330" cy="537867"/>
            </a:xfrm>
            <a:prstGeom prst="ellipse">
              <a:avLst/>
            </a:prstGeom>
            <a:solidFill>
              <a:srgbClr val="1A28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8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0EBD5A3-4D0A-4BE8-B660-D044C50D34A7}"/>
                </a:ext>
              </a:extLst>
            </p:cNvPr>
            <p:cNvSpPr/>
            <p:nvPr/>
          </p:nvSpPr>
          <p:spPr>
            <a:xfrm>
              <a:off x="-143925" y="3200400"/>
              <a:ext cx="288712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1800" b="1" dirty="0">
                  <a:solidFill>
                    <a:srgbClr val="FF8908"/>
                  </a:solidFill>
                </a:rPr>
                <a:t>2</a:t>
              </a:r>
              <a:r>
                <a:rPr lang="en-AU" sz="1800" b="1" baseline="30000" dirty="0">
                  <a:solidFill>
                    <a:srgbClr val="FF8908"/>
                  </a:solidFill>
                </a:rPr>
                <a:t>nd</a:t>
              </a:r>
              <a:r>
                <a:rPr lang="en-AU" sz="1800" b="1" dirty="0">
                  <a:solidFill>
                    <a:srgbClr val="FF8908"/>
                  </a:solidFill>
                </a:rPr>
                <a:t>-life </a:t>
              </a:r>
              <a:br>
                <a:rPr lang="en-AU" sz="1800" b="1" dirty="0">
                  <a:solidFill>
                    <a:srgbClr val="FF8908"/>
                  </a:solidFill>
                </a:rPr>
              </a:br>
              <a:r>
                <a:rPr lang="en-AU" sz="1800" b="1" dirty="0">
                  <a:solidFill>
                    <a:srgbClr val="FF8908"/>
                  </a:solidFill>
                </a:rPr>
                <a:t>market demand</a:t>
              </a:r>
              <a:br>
                <a:rPr lang="en-AU" sz="1800" b="1" dirty="0"/>
              </a:br>
              <a:r>
                <a:rPr lang="en-AU" sz="1800" b="1" dirty="0"/>
                <a:t> </a:t>
              </a:r>
              <a:r>
                <a:rPr lang="en-AU" sz="1800" dirty="0"/>
                <a:t>drives design and </a:t>
              </a:r>
              <a:br>
                <a:rPr lang="en-AU" sz="1800" dirty="0"/>
              </a:br>
              <a:r>
                <a:rPr lang="en-AU" sz="1800" dirty="0"/>
                <a:t>recovery efforts</a:t>
              </a:r>
              <a:r>
                <a:rPr lang="en-AU" sz="18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F0EA856-9969-44AE-A402-FB89FA417307}"/>
              </a:ext>
            </a:extLst>
          </p:cNvPr>
          <p:cNvGrpSpPr/>
          <p:nvPr/>
        </p:nvGrpSpPr>
        <p:grpSpPr>
          <a:xfrm>
            <a:off x="5634950" y="5083471"/>
            <a:ext cx="3813850" cy="936329"/>
            <a:chOff x="5634950" y="5083471"/>
            <a:chExt cx="3813850" cy="936329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968A3DF-9FBA-4D59-B4EE-F17C751B57E8}"/>
                </a:ext>
              </a:extLst>
            </p:cNvPr>
            <p:cNvSpPr/>
            <p:nvPr/>
          </p:nvSpPr>
          <p:spPr>
            <a:xfrm>
              <a:off x="5634950" y="5083471"/>
              <a:ext cx="461050" cy="479129"/>
            </a:xfrm>
            <a:prstGeom prst="ellipse">
              <a:avLst/>
            </a:prstGeom>
            <a:solidFill>
              <a:srgbClr val="1A28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chemeClr val="bg1"/>
                  </a:solidFill>
                </a:rPr>
                <a:t>3</a:t>
              </a:r>
              <a:endParaRPr lang="en-AU" sz="4400" dirty="0">
                <a:solidFill>
                  <a:schemeClr val="bg1"/>
                </a:solidFill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41E3E10-0DC4-4828-BE43-0CBB00EFD460}"/>
                </a:ext>
              </a:extLst>
            </p:cNvPr>
            <p:cNvSpPr/>
            <p:nvPr/>
          </p:nvSpPr>
          <p:spPr>
            <a:xfrm>
              <a:off x="6165674" y="5096470"/>
              <a:ext cx="328312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1800" dirty="0">
                  <a:solidFill>
                    <a:srgbClr val="FF8908"/>
                  </a:solidFill>
                </a:rPr>
                <a:t>R</a:t>
              </a:r>
              <a:r>
                <a:rPr lang="en-AU" sz="1800" b="1" dirty="0">
                  <a:solidFill>
                    <a:srgbClr val="FF8908"/>
                  </a:solidFill>
                </a:rPr>
                <a:t>ecovery </a:t>
              </a:r>
              <a:r>
                <a:rPr lang="en-AU" sz="1800" dirty="0"/>
                <a:t>is a market enabler driving best practice design and feeding 2</a:t>
              </a:r>
              <a:r>
                <a:rPr lang="en-AU" sz="1800" baseline="30000" dirty="0"/>
                <a:t>nd</a:t>
              </a:r>
              <a:r>
                <a:rPr lang="en-AU" sz="1800" dirty="0"/>
                <a:t>-life markets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5D6DD9B-14E9-42E1-B390-8D9FCA4A7526}"/>
              </a:ext>
            </a:extLst>
          </p:cNvPr>
          <p:cNvGrpSpPr/>
          <p:nvPr/>
        </p:nvGrpSpPr>
        <p:grpSpPr>
          <a:xfrm>
            <a:off x="6151867" y="2596961"/>
            <a:ext cx="4592333" cy="1441639"/>
            <a:chOff x="6151867" y="2596961"/>
            <a:chExt cx="4592333" cy="1441639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EFB6F5F-09A7-4557-9B70-B96ABE3B4EE9}"/>
                </a:ext>
              </a:extLst>
            </p:cNvPr>
            <p:cNvSpPr/>
            <p:nvPr/>
          </p:nvSpPr>
          <p:spPr>
            <a:xfrm>
              <a:off x="6151867" y="2596961"/>
              <a:ext cx="477533" cy="468124"/>
            </a:xfrm>
            <a:prstGeom prst="ellipse">
              <a:avLst/>
            </a:prstGeom>
            <a:solidFill>
              <a:srgbClr val="1A28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chemeClr val="bg1"/>
                  </a:solidFill>
                </a:rPr>
                <a:t>2</a:t>
              </a:r>
              <a:endParaRPr lang="en-AU" sz="4400" dirty="0">
                <a:solidFill>
                  <a:schemeClr val="bg1"/>
                </a:solidFill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9AFF735-BBE1-40CD-97B8-FB40D9A310BF}"/>
                </a:ext>
              </a:extLst>
            </p:cNvPr>
            <p:cNvSpPr/>
            <p:nvPr/>
          </p:nvSpPr>
          <p:spPr>
            <a:xfrm>
              <a:off x="6218538" y="3115270"/>
              <a:ext cx="452566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1800" b="1" dirty="0">
                  <a:solidFill>
                    <a:srgbClr val="FF8908"/>
                  </a:solidFill>
                </a:rPr>
                <a:t>Design </a:t>
              </a:r>
              <a:r>
                <a:rPr lang="en-AU" sz="1800" dirty="0"/>
                <a:t>uses recovered </a:t>
              </a:r>
            </a:p>
            <a:p>
              <a:r>
                <a:rPr lang="en-AU" sz="1800" dirty="0"/>
                <a:t>content creating more </a:t>
              </a:r>
            </a:p>
            <a:p>
              <a:r>
                <a:rPr lang="en-AU" sz="1800" dirty="0"/>
                <a:t>2</a:t>
              </a:r>
              <a:r>
                <a:rPr lang="en-AU" sz="1800" baseline="30000" dirty="0"/>
                <a:t>nd</a:t>
              </a:r>
              <a:r>
                <a:rPr lang="en-AU" sz="1800" dirty="0"/>
                <a:t>-life markets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558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E7D3A3-BF63-4CE9-8029-7D5A7F4ABCCE}"/>
              </a:ext>
            </a:extLst>
          </p:cNvPr>
          <p:cNvSpPr/>
          <p:nvPr/>
        </p:nvSpPr>
        <p:spPr>
          <a:xfrm>
            <a:off x="0" y="0"/>
            <a:ext cx="8458200" cy="6858000"/>
          </a:xfrm>
          <a:prstGeom prst="rect">
            <a:avLst/>
          </a:prstGeom>
          <a:solidFill>
            <a:srgbClr val="FF890A"/>
          </a:solidFill>
          <a:ln>
            <a:solidFill>
              <a:srgbClr val="FF89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7200" dirty="0"/>
              <a:t>Plastic Circularity</a:t>
            </a:r>
          </a:p>
          <a:p>
            <a:pPr algn="ctr">
              <a:defRPr/>
            </a:pPr>
            <a:r>
              <a:rPr lang="en-AU" sz="13800" dirty="0"/>
              <a:t>In Practice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>
            <a:extLst>
              <a:ext uri="{FF2B5EF4-FFF2-40B4-BE49-F238E27FC236}">
                <a16:creationId xmlns:a16="http://schemas.microsoft.com/office/drawing/2014/main" id="{29C12121-9D2E-4DA0-B967-6F393FBFD6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261DDA2-5BC4-4EFC-8090-AF133822E919}" type="slidenum">
              <a:rPr lang="en-US" altLang="en-US" sz="1800" smtClean="0">
                <a:solidFill>
                  <a:srgbClr val="FFFFFF"/>
                </a:solidFill>
              </a:rPr>
              <a:pPr/>
              <a:t>18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E7D3A3-BF63-4CE9-8029-7D5A7F4ABCCE}"/>
              </a:ext>
            </a:extLst>
          </p:cNvPr>
          <p:cNvSpPr/>
          <p:nvPr/>
        </p:nvSpPr>
        <p:spPr>
          <a:xfrm>
            <a:off x="0" y="0"/>
            <a:ext cx="8458200" cy="6858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7200" dirty="0"/>
              <a:t>Recovery and Recovered Design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045609-59ED-4457-85DB-59455B4F108A}"/>
              </a:ext>
            </a:extLst>
          </p:cNvPr>
          <p:cNvSpPr/>
          <p:nvPr/>
        </p:nvSpPr>
        <p:spPr>
          <a:xfrm>
            <a:off x="762000" y="4613275"/>
            <a:ext cx="3454400" cy="1863725"/>
          </a:xfrm>
          <a:prstGeom prst="rect">
            <a:avLst/>
          </a:prstGeom>
          <a:noFill/>
          <a:ln>
            <a:solidFill>
              <a:srgbClr val="FF89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AD7478-C2F2-42FE-AFD4-1B37B1561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Brands 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0AD17-9370-4AE8-8050-1653DD12B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304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Including</a:t>
            </a:r>
          </a:p>
          <a:p>
            <a:pPr lvl="1">
              <a:defRPr/>
            </a:pPr>
            <a:r>
              <a:rPr lang="en-US" dirty="0" err="1">
                <a:solidFill>
                  <a:schemeClr val="tx2"/>
                </a:solidFill>
              </a:rPr>
              <a:t>Asda</a:t>
            </a:r>
            <a:r>
              <a:rPr lang="en-US" dirty="0">
                <a:solidFill>
                  <a:schemeClr val="tx2"/>
                </a:solidFill>
              </a:rPr>
              <a:t>     Coca-Cola     </a:t>
            </a:r>
            <a:r>
              <a:rPr lang="en-US" dirty="0" err="1">
                <a:solidFill>
                  <a:schemeClr val="tx2"/>
                </a:solidFill>
              </a:rPr>
              <a:t>Cranswick</a:t>
            </a:r>
            <a:r>
              <a:rPr lang="en-US" dirty="0">
                <a:solidFill>
                  <a:schemeClr val="tx2"/>
                </a:solidFill>
              </a:rPr>
              <a:t>     Danone     Marks &amp; Spencer (M&amp;S)     Nestlé     </a:t>
            </a:r>
            <a:r>
              <a:rPr lang="en-US" dirty="0" err="1">
                <a:solidFill>
                  <a:schemeClr val="tx2"/>
                </a:solidFill>
              </a:rPr>
              <a:t>Novamont</a:t>
            </a:r>
            <a:r>
              <a:rPr lang="en-US" dirty="0">
                <a:solidFill>
                  <a:schemeClr val="tx2"/>
                </a:solidFill>
              </a:rPr>
              <a:t>     PepsiCo     Proctor &amp; Gamble (P&amp;G)     Sainsbury’s     Tesco     Unilever     Waitrose. 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Committed to 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100% plastic packaging reusable, recyclable or compostable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70% plastic packaging effectively recycled or composted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30% (</a:t>
            </a:r>
            <a:r>
              <a:rPr lang="en-US" dirty="0" err="1">
                <a:solidFill>
                  <a:schemeClr val="tx2"/>
                </a:solidFill>
              </a:rPr>
              <a:t>ave</a:t>
            </a:r>
            <a:r>
              <a:rPr lang="en-US" dirty="0">
                <a:solidFill>
                  <a:schemeClr val="tx2"/>
                </a:solidFill>
              </a:rPr>
              <a:t>) recycled content across all plastic packaging</a:t>
            </a:r>
          </a:p>
          <a:p>
            <a:pPr marL="114300" indent="0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4822" name="TextBox 4">
            <a:extLst>
              <a:ext uri="{FF2B5EF4-FFF2-40B4-BE49-F238E27FC236}">
                <a16:creationId xmlns:a16="http://schemas.microsoft.com/office/drawing/2014/main" id="{2F26CBEC-0E19-47D0-8F23-CB6D8D8D7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613275"/>
            <a:ext cx="1776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>
                <a:solidFill>
                  <a:srgbClr val="FF890A"/>
                </a:solidFill>
              </a:rPr>
              <a:t>Opportunity</a:t>
            </a:r>
          </a:p>
        </p:txBody>
      </p:sp>
      <p:sp>
        <p:nvSpPr>
          <p:cNvPr id="34823" name="TextBox 5">
            <a:extLst>
              <a:ext uri="{FF2B5EF4-FFF2-40B4-BE49-F238E27FC236}">
                <a16:creationId xmlns:a16="http://schemas.microsoft.com/office/drawing/2014/main" id="{579A7D2B-423C-47C5-8628-D17297AF0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613275"/>
            <a:ext cx="157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>
                <a:solidFill>
                  <a:srgbClr val="FF890A"/>
                </a:solidFill>
              </a:rPr>
              <a:t>Challenge</a:t>
            </a:r>
          </a:p>
        </p:txBody>
      </p:sp>
      <p:sp>
        <p:nvSpPr>
          <p:cNvPr id="34824" name="TextBox 6">
            <a:extLst>
              <a:ext uri="{FF2B5EF4-FFF2-40B4-BE49-F238E27FC236}">
                <a16:creationId xmlns:a16="http://schemas.microsoft.com/office/drawing/2014/main" id="{2C2B3805-12AC-4C87-A970-26E7005C7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029200"/>
            <a:ext cx="41148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 sz="2000">
                <a:solidFill>
                  <a:srgbClr val="333366"/>
                </a:solidFill>
              </a:rPr>
              <a:t>Reputation boost</a:t>
            </a:r>
          </a:p>
          <a:p>
            <a:r>
              <a:rPr lang="en-AU" altLang="en-US" sz="2000">
                <a:solidFill>
                  <a:srgbClr val="333366"/>
                </a:solidFill>
              </a:rPr>
              <a:t>Stakeholder relations boost</a:t>
            </a:r>
          </a:p>
          <a:p>
            <a:r>
              <a:rPr lang="en-AU" altLang="en-US" sz="2000">
                <a:solidFill>
                  <a:srgbClr val="333366"/>
                </a:solidFill>
              </a:rPr>
              <a:t>Profit increase</a:t>
            </a:r>
          </a:p>
          <a:p>
            <a:r>
              <a:rPr lang="en-AU" altLang="en-US" sz="2000">
                <a:solidFill>
                  <a:srgbClr val="333366"/>
                </a:solidFill>
              </a:rPr>
              <a:t>Destiny ownership </a:t>
            </a:r>
          </a:p>
        </p:txBody>
      </p:sp>
      <p:sp>
        <p:nvSpPr>
          <p:cNvPr id="34825" name="TextBox 7">
            <a:extLst>
              <a:ext uri="{FF2B5EF4-FFF2-40B4-BE49-F238E27FC236}">
                <a16:creationId xmlns:a16="http://schemas.microsoft.com/office/drawing/2014/main" id="{215D2504-C6EC-47CF-9663-67BE57CE2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029200"/>
            <a:ext cx="41148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 sz="2000">
                <a:solidFill>
                  <a:srgbClr val="333366"/>
                </a:solidFill>
              </a:rPr>
              <a:t>Global infrastructure</a:t>
            </a:r>
          </a:p>
          <a:p>
            <a:r>
              <a:rPr lang="en-AU" altLang="en-US" sz="2000">
                <a:solidFill>
                  <a:srgbClr val="333366"/>
                </a:solidFill>
              </a:rPr>
              <a:t>Recovered-content  </a:t>
            </a:r>
          </a:p>
          <a:p>
            <a:r>
              <a:rPr lang="en-AU" altLang="en-US" sz="2000">
                <a:solidFill>
                  <a:srgbClr val="333366"/>
                </a:solidFill>
              </a:rPr>
              <a:t>Consumer confusion</a:t>
            </a:r>
          </a:p>
          <a:p>
            <a:r>
              <a:rPr lang="en-AU" altLang="en-US" sz="2000">
                <a:solidFill>
                  <a:srgbClr val="333366"/>
                </a:solidFill>
              </a:rPr>
              <a:t>Regulation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967F43-75DA-433E-90A2-E1EF9C096221}"/>
              </a:ext>
            </a:extLst>
          </p:cNvPr>
          <p:cNvSpPr/>
          <p:nvPr/>
        </p:nvSpPr>
        <p:spPr>
          <a:xfrm>
            <a:off x="4465638" y="4613275"/>
            <a:ext cx="3454400" cy="1863725"/>
          </a:xfrm>
          <a:prstGeom prst="rect">
            <a:avLst/>
          </a:prstGeom>
          <a:noFill/>
          <a:ln>
            <a:solidFill>
              <a:srgbClr val="FF89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E7D3A3-BF63-4CE9-8029-7D5A7F4ABCCE}"/>
              </a:ext>
            </a:extLst>
          </p:cNvPr>
          <p:cNvSpPr/>
          <p:nvPr/>
        </p:nvSpPr>
        <p:spPr>
          <a:xfrm>
            <a:off x="0" y="-22225"/>
            <a:ext cx="8458200" cy="6858000"/>
          </a:xfrm>
          <a:prstGeom prst="rect">
            <a:avLst/>
          </a:prstGeom>
          <a:solidFill>
            <a:srgbClr val="FF890A"/>
          </a:solidFill>
          <a:ln>
            <a:solidFill>
              <a:srgbClr val="FF89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7200" dirty="0"/>
              <a:t>Plastic and </a:t>
            </a:r>
          </a:p>
          <a:p>
            <a:pPr algn="ctr">
              <a:defRPr/>
            </a:pPr>
            <a:r>
              <a:rPr lang="en-AU" sz="7200" dirty="0"/>
              <a:t>the Environment</a:t>
            </a:r>
          </a:p>
          <a:p>
            <a:pPr algn="ctr">
              <a:defRPr/>
            </a:pPr>
            <a:r>
              <a:rPr lang="en-AU" sz="13800" dirty="0"/>
              <a:t>Basics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E7D3A3-BF63-4CE9-8029-7D5A7F4ABCCE}"/>
              </a:ext>
            </a:extLst>
          </p:cNvPr>
          <p:cNvSpPr/>
          <p:nvPr/>
        </p:nvSpPr>
        <p:spPr>
          <a:xfrm>
            <a:off x="0" y="0"/>
            <a:ext cx="8458200" cy="6858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7200" dirty="0"/>
              <a:t>Value Recovery </a:t>
            </a:r>
            <a:br>
              <a:rPr lang="en-AU" sz="7200" dirty="0"/>
            </a:br>
            <a:r>
              <a:rPr lang="en-AU" sz="7200" dirty="0"/>
              <a:t>as an Enabler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AA65C81-8F61-481B-A32D-23403734E48D}"/>
              </a:ext>
            </a:extLst>
          </p:cNvPr>
          <p:cNvCxnSpPr/>
          <p:nvPr/>
        </p:nvCxnSpPr>
        <p:spPr>
          <a:xfrm>
            <a:off x="8458200" y="0"/>
            <a:ext cx="0" cy="6858000"/>
          </a:xfrm>
          <a:prstGeom prst="line">
            <a:avLst/>
          </a:prstGeom>
          <a:ln w="76200">
            <a:solidFill>
              <a:srgbClr val="FF8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>
            <a:extLst>
              <a:ext uri="{FF2B5EF4-FFF2-40B4-BE49-F238E27FC236}">
                <a16:creationId xmlns:a16="http://schemas.microsoft.com/office/drawing/2014/main" id="{154A7CD1-B2A2-43A7-8017-576E02040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9" r="29221" b="17339"/>
          <a:stretch>
            <a:fillRect/>
          </a:stretch>
        </p:blipFill>
        <p:spPr bwMode="auto">
          <a:xfrm>
            <a:off x="417513" y="1717675"/>
            <a:ext cx="42005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Shape 89">
            <a:extLst>
              <a:ext uri="{FF2B5EF4-FFF2-40B4-BE49-F238E27FC236}">
                <a16:creationId xmlns:a16="http://schemas.microsoft.com/office/drawing/2014/main" id="{7A2498D9-3E58-41BA-9229-1EBAFD069FF9}"/>
              </a:ext>
            </a:extLst>
          </p:cNvPr>
          <p:cNvSpPr txBox="1">
            <a:spLocks/>
          </p:cNvSpPr>
          <p:nvPr/>
        </p:nvSpPr>
        <p:spPr bwMode="auto">
          <a:xfrm>
            <a:off x="4999038" y="2987675"/>
            <a:ext cx="30337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639763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004888" indent="-228600">
              <a:spcBef>
                <a:spcPct val="200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279525" indent="-228600">
              <a:spcBef>
                <a:spcPct val="20000"/>
              </a:spcBef>
              <a:buClr>
                <a:srgbClr val="10CF9B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554163" indent="-228600">
              <a:spcBef>
                <a:spcPct val="20000"/>
              </a:spcBef>
              <a:buClr>
                <a:srgbClr val="7CCA6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011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4685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925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382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2000">
                <a:solidFill>
                  <a:srgbClr val="333366"/>
                </a:solidFill>
                <a:latin typeface="Circular Std Book"/>
                <a:ea typeface="Circular Std Book"/>
                <a:cs typeface="Circular Std Book"/>
                <a:sym typeface="Open Sans SemiBold"/>
              </a:rPr>
              <a:t>Quality Traceable</a:t>
            </a:r>
          </a:p>
        </p:txBody>
      </p:sp>
      <p:sp>
        <p:nvSpPr>
          <p:cNvPr id="36868" name="Shape 90">
            <a:extLst>
              <a:ext uri="{FF2B5EF4-FFF2-40B4-BE49-F238E27FC236}">
                <a16:creationId xmlns:a16="http://schemas.microsoft.com/office/drawing/2014/main" id="{C0C39DBA-7F41-4566-95F4-81F921A95001}"/>
              </a:ext>
            </a:extLst>
          </p:cNvPr>
          <p:cNvSpPr txBox="1">
            <a:spLocks/>
          </p:cNvSpPr>
          <p:nvPr/>
        </p:nvSpPr>
        <p:spPr bwMode="auto">
          <a:xfrm>
            <a:off x="5021263" y="4086225"/>
            <a:ext cx="23066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639763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004888" indent="-228600">
              <a:spcBef>
                <a:spcPct val="200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279525" indent="-228600">
              <a:spcBef>
                <a:spcPct val="20000"/>
              </a:spcBef>
              <a:buClr>
                <a:srgbClr val="10CF9B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554163" indent="-228600">
              <a:spcBef>
                <a:spcPct val="20000"/>
              </a:spcBef>
              <a:buClr>
                <a:srgbClr val="7CCA6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011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4685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925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382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2000">
                <a:solidFill>
                  <a:srgbClr val="333366"/>
                </a:solidFill>
                <a:latin typeface="Circular Std Book"/>
                <a:ea typeface="Circular Std Book"/>
                <a:cs typeface="Circular Std Book"/>
                <a:sym typeface="Open Sans SemiBold"/>
              </a:rPr>
              <a:t>Sustainable Trade</a:t>
            </a:r>
          </a:p>
        </p:txBody>
      </p:sp>
      <p:sp>
        <p:nvSpPr>
          <p:cNvPr id="36869" name="Shape 91">
            <a:extLst>
              <a:ext uri="{FF2B5EF4-FFF2-40B4-BE49-F238E27FC236}">
                <a16:creationId xmlns:a16="http://schemas.microsoft.com/office/drawing/2014/main" id="{348B13C7-D6AD-4AB9-AD31-581C72F2695A}"/>
              </a:ext>
            </a:extLst>
          </p:cNvPr>
          <p:cNvSpPr txBox="1">
            <a:spLocks/>
          </p:cNvSpPr>
          <p:nvPr/>
        </p:nvSpPr>
        <p:spPr bwMode="auto">
          <a:xfrm>
            <a:off x="5035550" y="5116513"/>
            <a:ext cx="27368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639763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004888" indent="-228600">
              <a:spcBef>
                <a:spcPct val="200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279525" indent="-228600">
              <a:spcBef>
                <a:spcPct val="20000"/>
              </a:spcBef>
              <a:buClr>
                <a:srgbClr val="10CF9B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554163" indent="-228600">
              <a:spcBef>
                <a:spcPct val="20000"/>
              </a:spcBef>
              <a:buClr>
                <a:srgbClr val="7CCA6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011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4685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925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382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2000">
                <a:solidFill>
                  <a:srgbClr val="333366"/>
                </a:solidFill>
                <a:latin typeface="Circular Std Book"/>
                <a:ea typeface="Circular Std Book"/>
                <a:cs typeface="Circular Std Book"/>
                <a:sym typeface="Open Sans SemiBold"/>
              </a:rPr>
              <a:t>Fulfils Commitment</a:t>
            </a:r>
          </a:p>
        </p:txBody>
      </p:sp>
      <p:grpSp>
        <p:nvGrpSpPr>
          <p:cNvPr id="36870" name="Group 8">
            <a:extLst>
              <a:ext uri="{FF2B5EF4-FFF2-40B4-BE49-F238E27FC236}">
                <a16:creationId xmlns:a16="http://schemas.microsoft.com/office/drawing/2014/main" id="{A78BDA0E-189A-4D41-8FAC-FAA0D44FAA13}"/>
              </a:ext>
            </a:extLst>
          </p:cNvPr>
          <p:cNvGrpSpPr>
            <a:grpSpLocks/>
          </p:cNvGrpSpPr>
          <p:nvPr/>
        </p:nvGrpSpPr>
        <p:grpSpPr bwMode="auto">
          <a:xfrm>
            <a:off x="4198938" y="4951413"/>
            <a:ext cx="838200" cy="838200"/>
            <a:chOff x="5906125" y="1530673"/>
            <a:chExt cx="1206300" cy="1206300"/>
          </a:xfrm>
        </p:grpSpPr>
        <p:sp>
          <p:nvSpPr>
            <p:cNvPr id="36881" name="Shape 95">
              <a:extLst>
                <a:ext uri="{FF2B5EF4-FFF2-40B4-BE49-F238E27FC236}">
                  <a16:creationId xmlns:a16="http://schemas.microsoft.com/office/drawing/2014/main" id="{D313E8DF-C277-4F04-9428-BB097FEA9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6125" y="1530673"/>
              <a:ext cx="1206300" cy="1206300"/>
            </a:xfrm>
            <a:prstGeom prst="ellipse">
              <a:avLst/>
            </a:prstGeom>
            <a:solidFill>
              <a:srgbClr val="FF8906"/>
            </a:solidFill>
            <a:ln w="952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333366"/>
                </a:solidFill>
              </a:endParaRPr>
            </a:p>
          </p:txBody>
        </p:sp>
        <p:pic>
          <p:nvPicPr>
            <p:cNvPr id="36882" name="Shape 96">
              <a:extLst>
                <a:ext uri="{FF2B5EF4-FFF2-40B4-BE49-F238E27FC236}">
                  <a16:creationId xmlns:a16="http://schemas.microsoft.com/office/drawing/2014/main" id="{5FD473AE-197D-477F-ADF4-D10DABEF7DFC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127" y="1826790"/>
              <a:ext cx="614025" cy="61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71" name="Group 11">
            <a:extLst>
              <a:ext uri="{FF2B5EF4-FFF2-40B4-BE49-F238E27FC236}">
                <a16:creationId xmlns:a16="http://schemas.microsoft.com/office/drawing/2014/main" id="{312DD41B-15DC-4F2E-88D9-97C9B4C3B37F}"/>
              </a:ext>
            </a:extLst>
          </p:cNvPr>
          <p:cNvGrpSpPr>
            <a:grpSpLocks/>
          </p:cNvGrpSpPr>
          <p:nvPr/>
        </p:nvGrpSpPr>
        <p:grpSpPr bwMode="auto">
          <a:xfrm>
            <a:off x="4198938" y="2862263"/>
            <a:ext cx="838200" cy="838200"/>
            <a:chOff x="1314750" y="1530673"/>
            <a:chExt cx="1206300" cy="1206300"/>
          </a:xfrm>
        </p:grpSpPr>
        <p:sp>
          <p:nvSpPr>
            <p:cNvPr id="36879" name="Shape 92">
              <a:extLst>
                <a:ext uri="{FF2B5EF4-FFF2-40B4-BE49-F238E27FC236}">
                  <a16:creationId xmlns:a16="http://schemas.microsoft.com/office/drawing/2014/main" id="{B0CC41CD-22B7-44F0-A7F9-97E5B58EC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4750" y="1530673"/>
              <a:ext cx="1206300" cy="1206300"/>
            </a:xfrm>
            <a:prstGeom prst="ellipse">
              <a:avLst/>
            </a:prstGeom>
            <a:solidFill>
              <a:srgbClr val="FF8906"/>
            </a:solidFill>
            <a:ln w="952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333366"/>
                </a:solidFill>
              </a:endParaRPr>
            </a:p>
          </p:txBody>
        </p:sp>
        <p:pic>
          <p:nvPicPr>
            <p:cNvPr id="14" name="Graphic 13" descr="Repeat">
              <a:extLst>
                <a:ext uri="{FF2B5EF4-FFF2-40B4-BE49-F238E27FC236}">
                  <a16:creationId xmlns:a16="http://schemas.microsoft.com/office/drawing/2014/main" id="{A8A719A1-B21E-43A5-8967-E2EA12F4E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534077" y="1750000"/>
              <a:ext cx="767645" cy="767645"/>
            </a:xfrm>
            <a:prstGeom prst="rect">
              <a:avLst/>
            </a:prstGeom>
          </p:spPr>
        </p:pic>
      </p:grpSp>
      <p:grpSp>
        <p:nvGrpSpPr>
          <p:cNvPr id="36872" name="Group 14">
            <a:extLst>
              <a:ext uri="{FF2B5EF4-FFF2-40B4-BE49-F238E27FC236}">
                <a16:creationId xmlns:a16="http://schemas.microsoft.com/office/drawing/2014/main" id="{AC62DFBA-D2B6-460A-98E4-EE4F796C3CA4}"/>
              </a:ext>
            </a:extLst>
          </p:cNvPr>
          <p:cNvGrpSpPr>
            <a:grpSpLocks/>
          </p:cNvGrpSpPr>
          <p:nvPr/>
        </p:nvGrpSpPr>
        <p:grpSpPr bwMode="auto">
          <a:xfrm>
            <a:off x="4198938" y="3905250"/>
            <a:ext cx="838200" cy="838200"/>
            <a:chOff x="3610438" y="1530673"/>
            <a:chExt cx="1206300" cy="1206300"/>
          </a:xfrm>
        </p:grpSpPr>
        <p:sp>
          <p:nvSpPr>
            <p:cNvPr id="36877" name="Shape 93">
              <a:extLst>
                <a:ext uri="{FF2B5EF4-FFF2-40B4-BE49-F238E27FC236}">
                  <a16:creationId xmlns:a16="http://schemas.microsoft.com/office/drawing/2014/main" id="{A51E4825-89D9-4BA7-9382-C8EAD4AAC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438" y="1530673"/>
              <a:ext cx="1206300" cy="1206300"/>
            </a:xfrm>
            <a:prstGeom prst="ellipse">
              <a:avLst/>
            </a:prstGeom>
            <a:solidFill>
              <a:srgbClr val="FF8906"/>
            </a:solidFill>
            <a:ln w="952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333366"/>
                </a:solidFill>
              </a:endParaRPr>
            </a:p>
          </p:txBody>
        </p:sp>
        <p:pic>
          <p:nvPicPr>
            <p:cNvPr id="17" name="Graphic 16" descr="Earth Globe Asia-Australia">
              <a:extLst>
                <a:ext uri="{FF2B5EF4-FFF2-40B4-BE49-F238E27FC236}">
                  <a16:creationId xmlns:a16="http://schemas.microsoft.com/office/drawing/2014/main" id="{C71F8B25-3CD1-48AD-BE29-C8A0CE51B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756656" y="1676891"/>
              <a:ext cx="913864" cy="913864"/>
            </a:xfrm>
            <a:prstGeom prst="rect">
              <a:avLst/>
            </a:prstGeom>
          </p:spPr>
        </p:pic>
      </p:grpSp>
      <p:sp>
        <p:nvSpPr>
          <p:cNvPr id="36873" name="TextBox 18">
            <a:extLst>
              <a:ext uri="{FF2B5EF4-FFF2-40B4-BE49-F238E27FC236}">
                <a16:creationId xmlns:a16="http://schemas.microsoft.com/office/drawing/2014/main" id="{8252CAC8-0E42-4565-912C-D4D5343A5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638" y="1635125"/>
            <a:ext cx="3548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 sz="2000">
                <a:solidFill>
                  <a:srgbClr val="333366"/>
                </a:solidFill>
                <a:latin typeface="Circular Std Book"/>
                <a:ea typeface="Circular Std Book"/>
                <a:cs typeface="Circular Std Book"/>
              </a:rPr>
              <a:t>Trading platform to buy the plastic you want directly from the communities where it lands</a:t>
            </a:r>
            <a:endParaRPr lang="en-AU" altLang="en-US" sz="2000" b="1">
              <a:solidFill>
                <a:srgbClr val="333366"/>
              </a:solidFill>
              <a:latin typeface="Circular Std"/>
              <a:ea typeface="Circular Std"/>
              <a:cs typeface="Circular Std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64EC373-BBAB-4BFE-BE1F-9D5E82CA1136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7772400" cy="1143000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600" kern="1200" spc="-100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orbel" pitchFamily="34" charset="0"/>
              </a:defRPr>
            </a:lvl9pPr>
          </a:lstStyle>
          <a:p>
            <a:pPr>
              <a:defRPr/>
            </a:pPr>
            <a:r>
              <a:rPr lang="en-AU" dirty="0"/>
              <a:t>1.PlastX: Asian </a:t>
            </a:r>
            <a:r>
              <a:rPr lang="en-AU" dirty="0" err="1"/>
              <a:t>Startup</a:t>
            </a:r>
            <a:endParaRPr lang="en-AU" dirty="0"/>
          </a:p>
        </p:txBody>
      </p:sp>
      <p:pic>
        <p:nvPicPr>
          <p:cNvPr id="36875" name="Picture 2" descr="Image result for coca cola amatil Xcelerate logo">
            <a:extLst>
              <a:ext uri="{FF2B5EF4-FFF2-40B4-BE49-F238E27FC236}">
                <a16:creationId xmlns:a16="http://schemas.microsoft.com/office/drawing/2014/main" id="{11973BD4-28F2-47E1-9CCB-33822B604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33" b="74644"/>
          <a:stretch>
            <a:fillRect/>
          </a:stretch>
        </p:blipFill>
        <p:spPr bwMode="auto">
          <a:xfrm>
            <a:off x="4595813" y="6022975"/>
            <a:ext cx="38623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F64EC373-BBAB-4BFE-BE1F-9D5E82CA1136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7772400" cy="1143000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600" kern="1200" spc="-100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orbel" pitchFamily="34" charset="0"/>
              </a:defRPr>
            </a:lvl9pPr>
          </a:lstStyle>
          <a:p>
            <a:pPr>
              <a:defRPr/>
            </a:pPr>
            <a:r>
              <a:rPr lang="en-AU" dirty="0"/>
              <a:t>2.Bio24: Asian </a:t>
            </a:r>
            <a:r>
              <a:rPr lang="en-AU" dirty="0" err="1"/>
              <a:t>Startup</a:t>
            </a:r>
            <a:endParaRPr lang="en-AU" dirty="0"/>
          </a:p>
        </p:txBody>
      </p:sp>
      <p:pic>
        <p:nvPicPr>
          <p:cNvPr id="37891" name="Picture 1">
            <a:extLst>
              <a:ext uri="{FF2B5EF4-FFF2-40B4-BE49-F238E27FC236}">
                <a16:creationId xmlns:a16="http://schemas.microsoft.com/office/drawing/2014/main" id="{85FAD62C-A073-40A7-B73A-853A9319A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8" t="28040" r="44083" b="9448"/>
          <a:stretch>
            <a:fillRect/>
          </a:stretch>
        </p:blipFill>
        <p:spPr bwMode="auto">
          <a:xfrm>
            <a:off x="304800" y="3048000"/>
            <a:ext cx="21272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2">
            <a:extLst>
              <a:ext uri="{FF2B5EF4-FFF2-40B4-BE49-F238E27FC236}">
                <a16:creationId xmlns:a16="http://schemas.microsoft.com/office/drawing/2014/main" id="{46D1A0D1-5846-4C42-AD08-ACA411239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62288"/>
            <a:ext cx="2752725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>
            <a:extLst>
              <a:ext uri="{FF2B5EF4-FFF2-40B4-BE49-F238E27FC236}">
                <a16:creationId xmlns:a16="http://schemas.microsoft.com/office/drawing/2014/main" id="{6494A3CE-7879-4FDD-AF54-8C4FC37CC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1"/>
          <a:stretch>
            <a:fillRect/>
          </a:stretch>
        </p:blipFill>
        <p:spPr bwMode="auto">
          <a:xfrm>
            <a:off x="6656388" y="2705100"/>
            <a:ext cx="1600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lus Sign 17">
            <a:extLst>
              <a:ext uri="{FF2B5EF4-FFF2-40B4-BE49-F238E27FC236}">
                <a16:creationId xmlns:a16="http://schemas.microsoft.com/office/drawing/2014/main" id="{C62C3904-DC7D-4B39-9D52-63B96FE35F5B}"/>
              </a:ext>
            </a:extLst>
          </p:cNvPr>
          <p:cNvSpPr/>
          <p:nvPr/>
        </p:nvSpPr>
        <p:spPr>
          <a:xfrm>
            <a:off x="2398713" y="3327400"/>
            <a:ext cx="1066800" cy="990600"/>
          </a:xfrm>
          <a:prstGeom prst="mathPlus">
            <a:avLst/>
          </a:prstGeom>
          <a:solidFill>
            <a:srgbClr val="FF89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1" name="Equals 20">
            <a:extLst>
              <a:ext uri="{FF2B5EF4-FFF2-40B4-BE49-F238E27FC236}">
                <a16:creationId xmlns:a16="http://schemas.microsoft.com/office/drawing/2014/main" id="{F26B12AA-B3F0-4296-875B-63ED84C451AC}"/>
              </a:ext>
            </a:extLst>
          </p:cNvPr>
          <p:cNvSpPr/>
          <p:nvPr/>
        </p:nvSpPr>
        <p:spPr>
          <a:xfrm>
            <a:off x="5561013" y="3467100"/>
            <a:ext cx="1017587" cy="730250"/>
          </a:xfrm>
          <a:prstGeom prst="mathEqual">
            <a:avLst/>
          </a:prstGeom>
          <a:solidFill>
            <a:srgbClr val="FF89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045609-59ED-4457-85DB-59455B4F108A}"/>
              </a:ext>
            </a:extLst>
          </p:cNvPr>
          <p:cNvSpPr/>
          <p:nvPr/>
        </p:nvSpPr>
        <p:spPr>
          <a:xfrm>
            <a:off x="639763" y="2133600"/>
            <a:ext cx="3454400" cy="3200400"/>
          </a:xfrm>
          <a:prstGeom prst="rect">
            <a:avLst/>
          </a:prstGeom>
          <a:noFill/>
          <a:ln>
            <a:solidFill>
              <a:srgbClr val="FF89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AD7478-C2F2-42FE-AFD4-1B37B1561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New models</a:t>
            </a:r>
          </a:p>
        </p:txBody>
      </p:sp>
      <p:sp>
        <p:nvSpPr>
          <p:cNvPr id="39941" name="TextBox 4">
            <a:extLst>
              <a:ext uri="{FF2B5EF4-FFF2-40B4-BE49-F238E27FC236}">
                <a16:creationId xmlns:a16="http://schemas.microsoft.com/office/drawing/2014/main" id="{36843696-B0C6-48EC-808E-33F4AAF14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3" y="2133600"/>
            <a:ext cx="1776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>
                <a:solidFill>
                  <a:srgbClr val="FF890A"/>
                </a:solidFill>
              </a:rPr>
              <a:t>Opportunity</a:t>
            </a:r>
          </a:p>
        </p:txBody>
      </p:sp>
      <p:sp>
        <p:nvSpPr>
          <p:cNvPr id="39942" name="TextBox 5">
            <a:extLst>
              <a:ext uri="{FF2B5EF4-FFF2-40B4-BE49-F238E27FC236}">
                <a16:creationId xmlns:a16="http://schemas.microsoft.com/office/drawing/2014/main" id="{42441E8A-4095-4E38-B55E-8BE6D6ADF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763" y="2133600"/>
            <a:ext cx="157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>
                <a:solidFill>
                  <a:srgbClr val="FF890A"/>
                </a:solidFill>
              </a:rPr>
              <a:t>Challenge</a:t>
            </a:r>
          </a:p>
        </p:txBody>
      </p:sp>
      <p:sp>
        <p:nvSpPr>
          <p:cNvPr id="39943" name="TextBox 6">
            <a:extLst>
              <a:ext uri="{FF2B5EF4-FFF2-40B4-BE49-F238E27FC236}">
                <a16:creationId xmlns:a16="http://schemas.microsoft.com/office/drawing/2014/main" id="{4029411C-85A0-4647-8E2F-AA9052D31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3" y="2549525"/>
            <a:ext cx="324643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 sz="2000">
                <a:solidFill>
                  <a:srgbClr val="333366"/>
                </a:solidFill>
              </a:rPr>
              <a:t>Deliver on promise</a:t>
            </a:r>
          </a:p>
          <a:p>
            <a:endParaRPr lang="en-AU" altLang="en-US" sz="2000">
              <a:solidFill>
                <a:srgbClr val="333366"/>
              </a:solidFill>
            </a:endParaRPr>
          </a:p>
          <a:p>
            <a:r>
              <a:rPr lang="en-AU" altLang="en-US" sz="2000">
                <a:solidFill>
                  <a:srgbClr val="333366"/>
                </a:solidFill>
              </a:rPr>
              <a:t>Make a visible difference </a:t>
            </a:r>
          </a:p>
          <a:p>
            <a:endParaRPr lang="en-AU" altLang="en-US" sz="2000">
              <a:solidFill>
                <a:srgbClr val="333366"/>
              </a:solidFill>
            </a:endParaRPr>
          </a:p>
          <a:p>
            <a:r>
              <a:rPr lang="en-AU" altLang="en-US" sz="2000">
                <a:solidFill>
                  <a:srgbClr val="333366"/>
                </a:solidFill>
              </a:rPr>
              <a:t>Enable brand stories</a:t>
            </a:r>
          </a:p>
          <a:p>
            <a:endParaRPr lang="en-AU" altLang="en-US" sz="2000">
              <a:solidFill>
                <a:srgbClr val="333366"/>
              </a:solidFill>
            </a:endParaRPr>
          </a:p>
          <a:p>
            <a:r>
              <a:rPr lang="en-AU" altLang="en-US" sz="2000">
                <a:solidFill>
                  <a:srgbClr val="333366"/>
                </a:solidFill>
              </a:rPr>
              <a:t>Overcome lack of infrastructure </a:t>
            </a:r>
          </a:p>
        </p:txBody>
      </p:sp>
      <p:sp>
        <p:nvSpPr>
          <p:cNvPr id="39944" name="TextBox 7">
            <a:extLst>
              <a:ext uri="{FF2B5EF4-FFF2-40B4-BE49-F238E27FC236}">
                <a16:creationId xmlns:a16="http://schemas.microsoft.com/office/drawing/2014/main" id="{13874A3F-EFCE-4CB6-8F9D-F3571CEAA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513" y="2532063"/>
            <a:ext cx="359568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 sz="2000">
                <a:solidFill>
                  <a:srgbClr val="333366"/>
                </a:solidFill>
              </a:rPr>
              <a:t>Corruption / Mafia-style collection networks</a:t>
            </a:r>
          </a:p>
          <a:p>
            <a:endParaRPr lang="en-AU" altLang="en-US" sz="2000">
              <a:solidFill>
                <a:srgbClr val="333366"/>
              </a:solidFill>
            </a:endParaRPr>
          </a:p>
          <a:p>
            <a:r>
              <a:rPr lang="en-AU" altLang="en-US" sz="2000">
                <a:solidFill>
                  <a:srgbClr val="333366"/>
                </a:solidFill>
              </a:rPr>
              <a:t>Infrastructure for the last mile (PET)</a:t>
            </a:r>
          </a:p>
          <a:p>
            <a:endParaRPr lang="en-AU" altLang="en-US" sz="2000">
              <a:solidFill>
                <a:srgbClr val="333366"/>
              </a:solidFill>
            </a:endParaRPr>
          </a:p>
          <a:p>
            <a:r>
              <a:rPr lang="en-AU" altLang="en-US" sz="2000">
                <a:solidFill>
                  <a:srgbClr val="333366"/>
                </a:solidFill>
              </a:rPr>
              <a:t>Investors / competitor inertia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967F43-75DA-433E-90A2-E1EF9C096221}"/>
              </a:ext>
            </a:extLst>
          </p:cNvPr>
          <p:cNvSpPr/>
          <p:nvPr/>
        </p:nvSpPr>
        <p:spPr>
          <a:xfrm>
            <a:off x="4343400" y="2133600"/>
            <a:ext cx="3886200" cy="3200400"/>
          </a:xfrm>
          <a:prstGeom prst="rect">
            <a:avLst/>
          </a:prstGeom>
          <a:noFill/>
          <a:ln>
            <a:solidFill>
              <a:srgbClr val="FF89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E7D3A3-BF63-4CE9-8029-7D5A7F4ABCCE}"/>
              </a:ext>
            </a:extLst>
          </p:cNvPr>
          <p:cNvSpPr/>
          <p:nvPr/>
        </p:nvSpPr>
        <p:spPr>
          <a:xfrm>
            <a:off x="0" y="0"/>
            <a:ext cx="8458200" cy="6858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7200" dirty="0"/>
              <a:t>2</a:t>
            </a:r>
            <a:r>
              <a:rPr lang="en-AU" sz="7200" baseline="30000" dirty="0"/>
              <a:t>nd</a:t>
            </a:r>
            <a:r>
              <a:rPr lang="en-AU" sz="7200" dirty="0"/>
              <a:t>-life Market Demand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AA65C81-8F61-481B-A32D-23403734E48D}"/>
              </a:ext>
            </a:extLst>
          </p:cNvPr>
          <p:cNvCxnSpPr/>
          <p:nvPr/>
        </p:nvCxnSpPr>
        <p:spPr>
          <a:xfrm>
            <a:off x="8458200" y="0"/>
            <a:ext cx="0" cy="6858000"/>
          </a:xfrm>
          <a:prstGeom prst="line">
            <a:avLst/>
          </a:prstGeom>
          <a:ln w="76200">
            <a:solidFill>
              <a:srgbClr val="FF8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36E79-39EE-4CA8-A641-A4584CE38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Dresden eyewear</a:t>
            </a:r>
          </a:p>
        </p:txBody>
      </p:sp>
      <p:pic>
        <p:nvPicPr>
          <p:cNvPr id="41988" name="Picture 6">
            <a:extLst>
              <a:ext uri="{FF2B5EF4-FFF2-40B4-BE49-F238E27FC236}">
                <a16:creationId xmlns:a16="http://schemas.microsoft.com/office/drawing/2014/main" id="{968C0042-97B8-42B3-9825-9127A2E00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1679575"/>
            <a:ext cx="2360613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" descr="Image result for dark green plastic bottle caps">
            <a:extLst>
              <a:ext uri="{FF2B5EF4-FFF2-40B4-BE49-F238E27FC236}">
                <a16:creationId xmlns:a16="http://schemas.microsoft.com/office/drawing/2014/main" id="{10735A03-CF15-4C6A-8073-990F3E9C5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316163"/>
            <a:ext cx="2476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13CA2B-C926-4667-8170-257FD3F676FC}"/>
              </a:ext>
            </a:extLst>
          </p:cNvPr>
          <p:cNvSpPr/>
          <p:nvPr/>
        </p:nvSpPr>
        <p:spPr>
          <a:xfrm>
            <a:off x="1044575" y="2333625"/>
            <a:ext cx="2476500" cy="2857500"/>
          </a:xfrm>
          <a:prstGeom prst="rect">
            <a:avLst/>
          </a:prstGeom>
          <a:solidFill>
            <a:srgbClr val="254B1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7E391EB-EAA7-41A7-ADE0-F5E8F30C9034}"/>
              </a:ext>
            </a:extLst>
          </p:cNvPr>
          <p:cNvSpPr/>
          <p:nvPr/>
        </p:nvSpPr>
        <p:spPr>
          <a:xfrm>
            <a:off x="3792538" y="3276600"/>
            <a:ext cx="1066800" cy="685800"/>
          </a:xfrm>
          <a:prstGeom prst="rightArrow">
            <a:avLst/>
          </a:prstGeom>
          <a:solidFill>
            <a:srgbClr val="FF89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36E79-39EE-4CA8-A641-A4584CE38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New Market for PCP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7E391EB-EAA7-41A7-ADE0-F5E8F30C9034}"/>
              </a:ext>
            </a:extLst>
          </p:cNvPr>
          <p:cNvSpPr/>
          <p:nvPr/>
        </p:nvSpPr>
        <p:spPr>
          <a:xfrm>
            <a:off x="3200400" y="3308350"/>
            <a:ext cx="1066800" cy="685800"/>
          </a:xfrm>
          <a:prstGeom prst="rightArrow">
            <a:avLst/>
          </a:prstGeom>
          <a:solidFill>
            <a:srgbClr val="FF89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pic>
        <p:nvPicPr>
          <p:cNvPr id="43013" name="Picture 2" descr="Image result for coffee cup">
            <a:extLst>
              <a:ext uri="{FF2B5EF4-FFF2-40B4-BE49-F238E27FC236}">
                <a16:creationId xmlns:a16="http://schemas.microsoft.com/office/drawing/2014/main" id="{A2DCB73B-A69F-49B3-9D2F-807F6BFE3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2"/>
          <a:stretch>
            <a:fillRect/>
          </a:stretch>
        </p:blipFill>
        <p:spPr bwMode="auto">
          <a:xfrm>
            <a:off x="304800" y="2514600"/>
            <a:ext cx="275748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3">
            <a:extLst>
              <a:ext uri="{FF2B5EF4-FFF2-40B4-BE49-F238E27FC236}">
                <a16:creationId xmlns:a16="http://schemas.microsoft.com/office/drawing/2014/main" id="{EC9A49A1-0908-49D3-B90A-02D5002D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59000"/>
            <a:ext cx="3429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5">
            <a:extLst>
              <a:ext uri="{FF2B5EF4-FFF2-40B4-BE49-F238E27FC236}">
                <a16:creationId xmlns:a16="http://schemas.microsoft.com/office/drawing/2014/main" id="{D7D407E3-EE2F-4AFB-AE9E-9C6638780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8" y="4953000"/>
            <a:ext cx="163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 sz="1800"/>
              <a:t>Example only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045609-59ED-4457-85DB-59455B4F108A}"/>
              </a:ext>
            </a:extLst>
          </p:cNvPr>
          <p:cNvSpPr/>
          <p:nvPr/>
        </p:nvSpPr>
        <p:spPr>
          <a:xfrm>
            <a:off x="639763" y="2133600"/>
            <a:ext cx="3454400" cy="1524000"/>
          </a:xfrm>
          <a:prstGeom prst="rect">
            <a:avLst/>
          </a:prstGeom>
          <a:noFill/>
          <a:ln>
            <a:solidFill>
              <a:srgbClr val="FF89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AD7478-C2F2-42FE-AFD4-1B37B1561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New Markets</a:t>
            </a:r>
          </a:p>
        </p:txBody>
      </p:sp>
      <p:sp>
        <p:nvSpPr>
          <p:cNvPr id="46085" name="TextBox 4">
            <a:extLst>
              <a:ext uri="{FF2B5EF4-FFF2-40B4-BE49-F238E27FC236}">
                <a16:creationId xmlns:a16="http://schemas.microsoft.com/office/drawing/2014/main" id="{D7CFF4E3-94DF-437E-B6D1-6CE8999A2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3" y="2133600"/>
            <a:ext cx="1776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>
                <a:solidFill>
                  <a:srgbClr val="FF890A"/>
                </a:solidFill>
              </a:rPr>
              <a:t>Opportunity</a:t>
            </a:r>
          </a:p>
        </p:txBody>
      </p:sp>
      <p:sp>
        <p:nvSpPr>
          <p:cNvPr id="46086" name="TextBox 5">
            <a:extLst>
              <a:ext uri="{FF2B5EF4-FFF2-40B4-BE49-F238E27FC236}">
                <a16:creationId xmlns:a16="http://schemas.microsoft.com/office/drawing/2014/main" id="{7546E9D2-9E06-4BDA-8540-5A79B8E67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763" y="2133600"/>
            <a:ext cx="157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>
                <a:solidFill>
                  <a:srgbClr val="FF890A"/>
                </a:solidFill>
              </a:rPr>
              <a:t>Challenge</a:t>
            </a:r>
          </a:p>
        </p:txBody>
      </p:sp>
      <p:sp>
        <p:nvSpPr>
          <p:cNvPr id="46087" name="TextBox 6">
            <a:extLst>
              <a:ext uri="{FF2B5EF4-FFF2-40B4-BE49-F238E27FC236}">
                <a16:creationId xmlns:a16="http://schemas.microsoft.com/office/drawing/2014/main" id="{62B8F20B-8C2D-46AA-8722-5E675301F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3" y="2549525"/>
            <a:ext cx="4114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 sz="2000" dirty="0">
                <a:solidFill>
                  <a:srgbClr val="333366"/>
                </a:solidFill>
              </a:rPr>
              <a:t>USD $230B market</a:t>
            </a:r>
          </a:p>
          <a:p>
            <a:endParaRPr lang="en-AU" altLang="en-US" sz="2000" dirty="0">
              <a:solidFill>
                <a:srgbClr val="333366"/>
              </a:solidFill>
            </a:endParaRPr>
          </a:p>
          <a:p>
            <a:r>
              <a:rPr lang="en-AU" altLang="en-US" sz="2000" dirty="0">
                <a:solidFill>
                  <a:srgbClr val="333366"/>
                </a:solidFill>
              </a:rPr>
              <a:t>Consumer desire</a:t>
            </a:r>
          </a:p>
        </p:txBody>
      </p:sp>
      <p:sp>
        <p:nvSpPr>
          <p:cNvPr id="46088" name="TextBox 7">
            <a:extLst>
              <a:ext uri="{FF2B5EF4-FFF2-40B4-BE49-F238E27FC236}">
                <a16:creationId xmlns:a16="http://schemas.microsoft.com/office/drawing/2014/main" id="{E55B1F15-57A0-4613-AEF3-7F0103698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513" y="2532063"/>
            <a:ext cx="4114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 sz="2000">
                <a:solidFill>
                  <a:srgbClr val="333366"/>
                </a:solidFill>
              </a:rPr>
              <a:t>Quality supply at fair price</a:t>
            </a:r>
          </a:p>
          <a:p>
            <a:endParaRPr lang="en-AU" altLang="en-US" sz="2000">
              <a:solidFill>
                <a:srgbClr val="333366"/>
              </a:solidFill>
            </a:endParaRPr>
          </a:p>
          <a:p>
            <a:r>
              <a:rPr lang="en-AU" altLang="en-US" sz="2000">
                <a:solidFill>
                  <a:srgbClr val="333366"/>
                </a:solidFill>
              </a:rPr>
              <a:t>Investors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967F43-75DA-433E-90A2-E1EF9C096221}"/>
              </a:ext>
            </a:extLst>
          </p:cNvPr>
          <p:cNvSpPr/>
          <p:nvPr/>
        </p:nvSpPr>
        <p:spPr>
          <a:xfrm>
            <a:off x="4343400" y="2133600"/>
            <a:ext cx="3886200" cy="1524000"/>
          </a:xfrm>
          <a:prstGeom prst="rect">
            <a:avLst/>
          </a:prstGeom>
          <a:noFill/>
          <a:ln>
            <a:solidFill>
              <a:srgbClr val="FF89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E7D3A3-BF63-4CE9-8029-7D5A7F4ABCCE}"/>
              </a:ext>
            </a:extLst>
          </p:cNvPr>
          <p:cNvSpPr/>
          <p:nvPr/>
        </p:nvSpPr>
        <p:spPr>
          <a:xfrm>
            <a:off x="0" y="0"/>
            <a:ext cx="8458200" cy="6858000"/>
          </a:xfrm>
          <a:prstGeom prst="rect">
            <a:avLst/>
          </a:prstGeom>
          <a:solidFill>
            <a:srgbClr val="FF890A"/>
          </a:solidFill>
          <a:ln>
            <a:solidFill>
              <a:srgbClr val="FF89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7200" dirty="0"/>
              <a:t>Tools / Resources</a:t>
            </a:r>
          </a:p>
          <a:p>
            <a:pPr algn="ctr">
              <a:defRPr/>
            </a:pPr>
            <a:r>
              <a:rPr lang="en-AU" sz="13800" dirty="0"/>
              <a:t>Circularity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>
            <a:extLst>
              <a:ext uri="{FF2B5EF4-FFF2-40B4-BE49-F238E27FC236}">
                <a16:creationId xmlns:a16="http://schemas.microsoft.com/office/drawing/2014/main" id="{C5DC0409-1018-4BA1-8B3C-3BCD5B6896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44196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15B57D-741D-4396-89CD-5AD474CD5951}"/>
              </a:ext>
            </a:extLst>
          </p:cNvPr>
          <p:cNvSpPr/>
          <p:nvPr/>
        </p:nvSpPr>
        <p:spPr>
          <a:xfrm>
            <a:off x="304800" y="2530475"/>
            <a:ext cx="7848600" cy="42465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  <a:ea typeface="ＭＳ Ｐゴシック" panose="020B0600070205080204" pitchFamily="34" charset="-128"/>
              </a:rPr>
              <a:t>Rio+20 Earth Summit, Hong Kong, New York, Portugal, Shanghai, London, Dallas, Los Angeles, Sydney - </a:t>
            </a:r>
            <a:r>
              <a:rPr 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Kuala Lumpur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a typeface="ＭＳ Ｐゴシック" panose="020B0600070205080204" pitchFamily="34" charset="-128"/>
              </a:rPr>
              <a:t>25 Oct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3000" dirty="0">
              <a:solidFill>
                <a:schemeClr val="tx2">
                  <a:lumMod val="75000"/>
                </a:schemeClr>
              </a:solidFill>
              <a:latin typeface="+mj-lt"/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anose="020B0600070205080204" pitchFamily="34" charset="-128"/>
              </a:rPr>
              <a:t>Focusing on Design, Innovation, Materials and Recycling, for a world without the Plastic Waste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anose="020B0600070205080204" pitchFamily="34" charset="-128"/>
              </a:rPr>
              <a:t>Fooptrint</a:t>
            </a:r>
            <a:endParaRPr lang="en-US" sz="3000" dirty="0">
              <a:solidFill>
                <a:schemeClr val="tx2">
                  <a:lumMod val="75000"/>
                </a:schemeClr>
              </a:solidFill>
              <a:latin typeface="+mj-lt"/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3000" dirty="0">
              <a:solidFill>
                <a:schemeClr val="tx2">
                  <a:lumMod val="75000"/>
                </a:schemeClr>
              </a:solidFill>
              <a:latin typeface="+mj-lt"/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3000" b="1" dirty="0">
              <a:solidFill>
                <a:schemeClr val="accent1">
                  <a:lumMod val="75000"/>
                </a:schemeClr>
              </a:solidFill>
              <a:latin typeface="+mj-lt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>
            <a:extLst>
              <a:ext uri="{FF2B5EF4-FFF2-40B4-BE49-F238E27FC236}">
                <a16:creationId xmlns:a16="http://schemas.microsoft.com/office/drawing/2014/main" id="{EF7376C1-395C-44DA-9150-380504F653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B41EDB-1356-40EA-B3BD-FB98071DAEDA}" type="slidenum">
              <a:rPr lang="en-US" altLang="en-US" sz="1800" smtClean="0">
                <a:solidFill>
                  <a:srgbClr val="FFFFFF"/>
                </a:solidFill>
              </a:rPr>
              <a:pPr/>
              <a:t>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C0A95100-3CCA-47EB-B304-F580FE7C2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2863"/>
            <a:ext cx="9694863" cy="69008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1">
            <a:extLst>
              <a:ext uri="{FF2B5EF4-FFF2-40B4-BE49-F238E27FC236}">
                <a16:creationId xmlns:a16="http://schemas.microsoft.com/office/drawing/2014/main" id="{E461965E-1F93-4F9B-8A2F-5E3FEBBBB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"/>
            <a:ext cx="6981825" cy="4619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>
                <a:solidFill>
                  <a:schemeClr val="bg1"/>
                </a:solidFill>
              </a:rPr>
              <a:t>Plastics Generation and Recovery – 1960 to 2008</a:t>
            </a:r>
          </a:p>
        </p:txBody>
      </p:sp>
      <p:sp>
        <p:nvSpPr>
          <p:cNvPr id="7173" name="TextBox 4">
            <a:extLst>
              <a:ext uri="{FF2B5EF4-FFF2-40B4-BE49-F238E27FC236}">
                <a16:creationId xmlns:a16="http://schemas.microsoft.com/office/drawing/2014/main" id="{BE341021-6794-456F-926F-61D74F43F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967038"/>
            <a:ext cx="2786063" cy="461962"/>
          </a:xfrm>
          <a:prstGeom prst="rect">
            <a:avLst/>
          </a:prstGeom>
          <a:solidFill>
            <a:srgbClr val="FF89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>
                <a:solidFill>
                  <a:schemeClr val="bg1"/>
                </a:solidFill>
              </a:rPr>
              <a:t>Generation Growth</a:t>
            </a:r>
          </a:p>
        </p:txBody>
      </p:sp>
      <p:sp>
        <p:nvSpPr>
          <p:cNvPr id="7174" name="TextBox 5">
            <a:extLst>
              <a:ext uri="{FF2B5EF4-FFF2-40B4-BE49-F238E27FC236}">
                <a16:creationId xmlns:a16="http://schemas.microsoft.com/office/drawing/2014/main" id="{EC2CA6BE-D697-43F6-AB55-5D507DABE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188" y="5186363"/>
            <a:ext cx="2563812" cy="461962"/>
          </a:xfrm>
          <a:prstGeom prst="rect">
            <a:avLst/>
          </a:prstGeom>
          <a:solidFill>
            <a:srgbClr val="FF89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>
                <a:solidFill>
                  <a:schemeClr val="bg1"/>
                </a:solidFill>
              </a:rPr>
              <a:t>Recovery Growth</a:t>
            </a:r>
          </a:p>
        </p:txBody>
      </p:sp>
      <p:sp>
        <p:nvSpPr>
          <p:cNvPr id="3" name="Arrow: Up-Down 2">
            <a:extLst>
              <a:ext uri="{FF2B5EF4-FFF2-40B4-BE49-F238E27FC236}">
                <a16:creationId xmlns:a16="http://schemas.microsoft.com/office/drawing/2014/main" id="{4D56DD2D-7633-4A65-9337-229BB1BFCADD}"/>
              </a:ext>
            </a:extLst>
          </p:cNvPr>
          <p:cNvSpPr/>
          <p:nvPr/>
        </p:nvSpPr>
        <p:spPr>
          <a:xfrm>
            <a:off x="8424863" y="1601788"/>
            <a:ext cx="762000" cy="3816350"/>
          </a:xfrm>
          <a:prstGeom prst="upDownArrow">
            <a:avLst/>
          </a:prstGeom>
          <a:solidFill>
            <a:srgbClr val="FF890A"/>
          </a:solidFill>
          <a:ln>
            <a:solidFill>
              <a:srgbClr val="FF89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7176" name="TextBox 3">
            <a:extLst>
              <a:ext uri="{FF2B5EF4-FFF2-40B4-BE49-F238E27FC236}">
                <a16:creationId xmlns:a16="http://schemas.microsoft.com/office/drawing/2014/main" id="{B0F4CD26-618C-4112-8C03-DDB9189CD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954463"/>
            <a:ext cx="31019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 sz="4400">
                <a:solidFill>
                  <a:schemeClr val="tx2"/>
                </a:solidFill>
              </a:rPr>
              <a:t>The Chasm</a:t>
            </a:r>
            <a:endParaRPr lang="en-AU" altLang="en-US" sz="320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B5DF41-BE66-48CC-BBEF-272C6785AB17}"/>
              </a:ext>
            </a:extLst>
          </p:cNvPr>
          <p:cNvSpPr txBox="1"/>
          <p:nvPr/>
        </p:nvSpPr>
        <p:spPr>
          <a:xfrm>
            <a:off x="7467600" y="6392186"/>
            <a:ext cx="1563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Source: Waste Atlas</a:t>
            </a:r>
            <a:endParaRPr lang="en-A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AA412F55-C73F-4D78-8761-ED5A36DF26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50838" y="76200"/>
            <a:ext cx="8153400" cy="20462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800" b="1" dirty="0"/>
              <a:t>Thank You </a:t>
            </a:r>
            <a:endParaRPr lang="en-US" sz="3600" b="1" dirty="0"/>
          </a:p>
        </p:txBody>
      </p:sp>
      <p:sp>
        <p:nvSpPr>
          <p:cNvPr id="60419" name="Rectangle 6">
            <a:extLst>
              <a:ext uri="{FF2B5EF4-FFF2-40B4-BE49-F238E27FC236}">
                <a16:creationId xmlns:a16="http://schemas.microsoft.com/office/drawing/2014/main" id="{9AA9179B-7C3C-4F85-A834-DA3A739A6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752600"/>
            <a:ext cx="7713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AU" altLang="en-US">
                <a:solidFill>
                  <a:srgbClr val="FF890A"/>
                </a:solidFill>
              </a:rPr>
              <a:t>Questions?</a:t>
            </a:r>
          </a:p>
        </p:txBody>
      </p:sp>
      <p:pic>
        <p:nvPicPr>
          <p:cNvPr id="60420" name="Picture 8">
            <a:extLst>
              <a:ext uri="{FF2B5EF4-FFF2-40B4-BE49-F238E27FC236}">
                <a16:creationId xmlns:a16="http://schemas.microsoft.com/office/drawing/2014/main" id="{CF2A2C05-82DC-478E-BF62-7360CD332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694343"/>
            <a:ext cx="8953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Trish Hyde, Founder PlastX and Managing Director The Plastics Circle">
            <a:extLst>
              <a:ext uri="{FF2B5EF4-FFF2-40B4-BE49-F238E27FC236}">
                <a16:creationId xmlns:a16="http://schemas.microsoft.com/office/drawing/2014/main" id="{FE0C71D8-3002-4332-AA61-07FDEBDDB8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73"/>
          <a:stretch/>
        </p:blipFill>
        <p:spPr>
          <a:xfrm>
            <a:off x="1219200" y="2667000"/>
            <a:ext cx="1676400" cy="1707828"/>
          </a:xfrm>
          <a:prstGeom prst="ellipse">
            <a:avLst/>
          </a:prstGeom>
        </p:spPr>
      </p:pic>
      <p:sp>
        <p:nvSpPr>
          <p:cNvPr id="60425" name="Text Box 6">
            <a:extLst>
              <a:ext uri="{FF2B5EF4-FFF2-40B4-BE49-F238E27FC236}">
                <a16:creationId xmlns:a16="http://schemas.microsoft.com/office/drawing/2014/main" id="{7FFD8E63-AACF-438F-A0EC-AB7CB71B9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862895"/>
            <a:ext cx="3962400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Corbel" panose="020B0503020204020204" pitchFamily="34" charset="0"/>
              </a:rPr>
              <a:t>Trish Hyde</a:t>
            </a:r>
            <a:br>
              <a:rPr lang="en-US" altLang="en-US" sz="1800" b="1" dirty="0">
                <a:solidFill>
                  <a:schemeClr val="tx2"/>
                </a:solidFill>
                <a:latin typeface="Corbel" panose="020B0503020204020204" pitchFamily="34" charset="0"/>
              </a:rPr>
            </a:br>
            <a:r>
              <a:rPr lang="en-US" altLang="en-US" sz="1800" dirty="0">
                <a:solidFill>
                  <a:schemeClr val="tx2"/>
                </a:solidFill>
                <a:latin typeface="Corbel" panose="020B0503020204020204" pitchFamily="34" charset="0"/>
              </a:rPr>
              <a:t>Trish.Hyde@ThePlasticsCircle.com</a:t>
            </a:r>
          </a:p>
          <a:p>
            <a:pPr algn="ctr">
              <a:spcBef>
                <a:spcPct val="50000"/>
              </a:spcBef>
            </a:pPr>
            <a:endParaRPr lang="en-US" altLang="en-US" sz="10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pic>
        <p:nvPicPr>
          <p:cNvPr id="16" name="Picture 15" descr="A close up of a logo&#10;&#10;Description generated with high confidence">
            <a:extLst>
              <a:ext uri="{FF2B5EF4-FFF2-40B4-BE49-F238E27FC236}">
                <a16:creationId xmlns:a16="http://schemas.microsoft.com/office/drawing/2014/main" id="{9D8B3EA6-CCBA-4E8E-A6D1-AFE5F5F52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774" y="5038120"/>
            <a:ext cx="1828800" cy="6199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928AAD-49FF-482E-8439-E9DA82A02F56}"/>
              </a:ext>
            </a:extLst>
          </p:cNvPr>
          <p:cNvSpPr/>
          <p:nvPr/>
        </p:nvSpPr>
        <p:spPr>
          <a:xfrm>
            <a:off x="3748174" y="565808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chemeClr val="tx2"/>
                </a:solidFill>
                <a:latin typeface="Corbel" panose="020B0503020204020204" pitchFamily="34" charset="0"/>
              </a:rPr>
              <a:t>www.Plasticity.Global</a:t>
            </a:r>
            <a:endParaRPr lang="en-US" altLang="en-US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ACC6A9-CE25-4145-B2E6-37F780A32C8C}"/>
              </a:ext>
            </a:extLst>
          </p:cNvPr>
          <p:cNvSpPr/>
          <p:nvPr/>
        </p:nvSpPr>
        <p:spPr>
          <a:xfrm>
            <a:off x="93193" y="565808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chemeClr val="tx2"/>
                </a:solidFill>
                <a:latin typeface="Corbel" panose="020B0503020204020204" pitchFamily="34" charset="0"/>
              </a:rPr>
              <a:t>www.ThePlasticsCircle.com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1DB092B2-72B7-4184-85AD-0DDFE1B5D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5"/>
          <a:stretch>
            <a:fillRect/>
          </a:stretch>
        </p:blipFill>
        <p:spPr bwMode="auto">
          <a:xfrm>
            <a:off x="41275" y="1263650"/>
            <a:ext cx="83407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913CEC-3F20-46DC-A48D-BE35A8E71EA4}"/>
              </a:ext>
            </a:extLst>
          </p:cNvPr>
          <p:cNvSpPr/>
          <p:nvPr/>
        </p:nvSpPr>
        <p:spPr>
          <a:xfrm>
            <a:off x="76200" y="328613"/>
            <a:ext cx="8229600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00" b="1" cap="all" dirty="0">
                <a:solidFill>
                  <a:schemeClr val="accent1">
                    <a:lumMod val="75000"/>
                  </a:schemeClr>
                </a:solidFill>
                <a:latin typeface="+mj-lt"/>
                <a:ea typeface="ＭＳ Ｐゴシック" panose="020B0600070205080204" pitchFamily="34" charset="-128"/>
              </a:rPr>
              <a:t>Unsound Disposal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5AB53D-CFD3-4BDA-A1AC-7AD7EE46AC5B}"/>
              </a:ext>
            </a:extLst>
          </p:cNvPr>
          <p:cNvSpPr/>
          <p:nvPr/>
        </p:nvSpPr>
        <p:spPr>
          <a:xfrm>
            <a:off x="1379538" y="3363913"/>
            <a:ext cx="1304925" cy="67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F15ECB-975E-4718-BF5A-71E5BC773782}"/>
              </a:ext>
            </a:extLst>
          </p:cNvPr>
          <p:cNvCxnSpPr>
            <a:cxnSpLocks/>
            <a:endCxn id="11274" idx="0"/>
          </p:cNvCxnSpPr>
          <p:nvPr/>
        </p:nvCxnSpPr>
        <p:spPr>
          <a:xfrm>
            <a:off x="815975" y="1981200"/>
            <a:ext cx="3679825" cy="3073400"/>
          </a:xfrm>
          <a:prstGeom prst="line">
            <a:avLst/>
          </a:prstGeom>
          <a:ln>
            <a:solidFill>
              <a:srgbClr val="FF8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EC9BAC65-5892-4119-B208-CBBC5DF67138}"/>
              </a:ext>
            </a:extLst>
          </p:cNvPr>
          <p:cNvSpPr/>
          <p:nvPr/>
        </p:nvSpPr>
        <p:spPr>
          <a:xfrm>
            <a:off x="838200" y="1263650"/>
            <a:ext cx="7848600" cy="1354138"/>
          </a:xfrm>
          <a:prstGeom prst="ellipse">
            <a:avLst/>
          </a:prstGeom>
          <a:noFill/>
          <a:ln>
            <a:solidFill>
              <a:srgbClr val="FF89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1274" name="TextBox 1">
            <a:extLst>
              <a:ext uri="{FF2B5EF4-FFF2-40B4-BE49-F238E27FC236}">
                <a16:creationId xmlns:a16="http://schemas.microsoft.com/office/drawing/2014/main" id="{8A7A36F3-D625-44A3-9DFC-DE10ACA5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54600"/>
            <a:ext cx="7924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 sz="1800" dirty="0">
                <a:solidFill>
                  <a:schemeClr val="tx2"/>
                </a:solidFill>
              </a:rPr>
              <a:t>Albania, Algeria, Angola, </a:t>
            </a:r>
            <a:r>
              <a:rPr lang="en-AU" altLang="en-US" sz="1800" dirty="0">
                <a:solidFill>
                  <a:srgbClr val="FF8908"/>
                </a:solidFill>
              </a:rPr>
              <a:t>Bangladesh</a:t>
            </a:r>
            <a:r>
              <a:rPr lang="en-AU" altLang="en-US" sz="1800" dirty="0">
                <a:solidFill>
                  <a:schemeClr val="tx2"/>
                </a:solidFill>
              </a:rPr>
              <a:t>, Belize, Benin, </a:t>
            </a:r>
            <a:r>
              <a:rPr lang="en-AU" altLang="en-US" sz="1800" dirty="0">
                <a:solidFill>
                  <a:srgbClr val="FF8908"/>
                </a:solidFill>
              </a:rPr>
              <a:t>Brunei</a:t>
            </a:r>
            <a:r>
              <a:rPr lang="en-AU" altLang="en-US" sz="1800" dirty="0">
                <a:solidFill>
                  <a:schemeClr val="tx2"/>
                </a:solidFill>
              </a:rPr>
              <a:t>, Burundi, Cameroon, Egypt, Guatemala, Haiti, Honduras, Hungary, India, Jamaica, </a:t>
            </a:r>
            <a:r>
              <a:rPr lang="en-AU" altLang="en-US" sz="1800" dirty="0">
                <a:solidFill>
                  <a:srgbClr val="FF8908"/>
                </a:solidFill>
              </a:rPr>
              <a:t>Laos</a:t>
            </a:r>
            <a:r>
              <a:rPr lang="en-AU" altLang="en-US" sz="1800" dirty="0">
                <a:solidFill>
                  <a:schemeClr val="tx2"/>
                </a:solidFill>
              </a:rPr>
              <a:t>, </a:t>
            </a:r>
            <a:r>
              <a:rPr lang="en-AU" altLang="en-US" sz="1800" dirty="0">
                <a:solidFill>
                  <a:srgbClr val="FF8908"/>
                </a:solidFill>
              </a:rPr>
              <a:t>Macao, Malaysia</a:t>
            </a:r>
            <a:r>
              <a:rPr lang="en-AU" altLang="en-US" sz="1800" dirty="0">
                <a:solidFill>
                  <a:schemeClr val="tx2"/>
                </a:solidFill>
              </a:rPr>
              <a:t>, Moldovia, Nicaragua, Nigeria, Pakistan, </a:t>
            </a:r>
            <a:r>
              <a:rPr lang="en-AU" altLang="en-US" sz="1800" dirty="0">
                <a:solidFill>
                  <a:srgbClr val="FF8908"/>
                </a:solidFill>
              </a:rPr>
              <a:t>Philippines</a:t>
            </a:r>
            <a:r>
              <a:rPr lang="en-AU" altLang="en-US" sz="1800" dirty="0">
                <a:solidFill>
                  <a:schemeClr val="tx2"/>
                </a:solidFill>
              </a:rPr>
              <a:t>, Sri Lanka, Suriname, Syria, Trinidad &amp; Tobago, Uruguay, Venezuela</a:t>
            </a:r>
          </a:p>
          <a:p>
            <a:endParaRPr lang="en-AU" altLang="en-US" sz="1800" cap="all" dirty="0">
              <a:solidFill>
                <a:schemeClr val="tx2"/>
              </a:solidFill>
            </a:endParaRPr>
          </a:p>
        </p:txBody>
      </p:sp>
      <p:sp>
        <p:nvSpPr>
          <p:cNvPr id="11275" name="TextBox 34">
            <a:extLst>
              <a:ext uri="{FF2B5EF4-FFF2-40B4-BE49-F238E27FC236}">
                <a16:creationId xmlns:a16="http://schemas.microsoft.com/office/drawing/2014/main" id="{B38E7E85-358E-4392-B78E-E8F6DADBB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325" y="3228975"/>
            <a:ext cx="927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 sz="1800"/>
              <a:t>Macao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221B040-7656-4983-82CD-D1FEC1D2B308}"/>
              </a:ext>
            </a:extLst>
          </p:cNvPr>
          <p:cNvCxnSpPr>
            <a:cxnSpLocks/>
            <a:stCxn id="37" idx="4"/>
            <a:endCxn id="11275" idx="0"/>
          </p:cNvCxnSpPr>
          <p:nvPr/>
        </p:nvCxnSpPr>
        <p:spPr>
          <a:xfrm flipH="1">
            <a:off x="7508875" y="2462213"/>
            <a:ext cx="309563" cy="766762"/>
          </a:xfrm>
          <a:prstGeom prst="line">
            <a:avLst/>
          </a:prstGeom>
          <a:ln>
            <a:solidFill>
              <a:srgbClr val="FF8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B53BF987-D5FC-4C1E-BC2D-DB897EAD8984}"/>
              </a:ext>
            </a:extLst>
          </p:cNvPr>
          <p:cNvSpPr/>
          <p:nvPr/>
        </p:nvSpPr>
        <p:spPr>
          <a:xfrm>
            <a:off x="7697788" y="2228850"/>
            <a:ext cx="242887" cy="233363"/>
          </a:xfrm>
          <a:prstGeom prst="ellipse">
            <a:avLst/>
          </a:prstGeom>
          <a:noFill/>
          <a:ln>
            <a:solidFill>
              <a:srgbClr val="FF89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913CEC-3F20-46DC-A48D-BE35A8E71EA4}"/>
              </a:ext>
            </a:extLst>
          </p:cNvPr>
          <p:cNvSpPr/>
          <p:nvPr/>
        </p:nvSpPr>
        <p:spPr>
          <a:xfrm>
            <a:off x="76200" y="328613"/>
            <a:ext cx="8382000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00" b="1" cap="all" dirty="0">
                <a:solidFill>
                  <a:schemeClr val="accent1">
                    <a:lumMod val="75000"/>
                  </a:schemeClr>
                </a:solidFill>
                <a:latin typeface="+mj-lt"/>
                <a:ea typeface="ＭＳ Ｐゴシック" panose="020B0600070205080204" pitchFamily="34" charset="-128"/>
              </a:rPr>
              <a:t>Plastic Waste</a:t>
            </a:r>
          </a:p>
        </p:txBody>
      </p:sp>
      <p:pic>
        <p:nvPicPr>
          <p:cNvPr id="12292" name="Picture 15">
            <a:extLst>
              <a:ext uri="{FF2B5EF4-FFF2-40B4-BE49-F238E27FC236}">
                <a16:creationId xmlns:a16="http://schemas.microsoft.com/office/drawing/2014/main" id="{D69D6D52-96E9-48A9-AB68-2BB4052F3E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2" t="36647" r="12331" b="19377"/>
          <a:stretch/>
        </p:blipFill>
        <p:spPr bwMode="auto">
          <a:xfrm>
            <a:off x="276660" y="2072122"/>
            <a:ext cx="7499221" cy="370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15FD23-67BD-45E7-A1EB-43722FAAF0B8}"/>
              </a:ext>
            </a:extLst>
          </p:cNvPr>
          <p:cNvCxnSpPr>
            <a:cxnSpLocks/>
          </p:cNvCxnSpPr>
          <p:nvPr/>
        </p:nvCxnSpPr>
        <p:spPr>
          <a:xfrm>
            <a:off x="631518" y="1591469"/>
            <a:ext cx="1502082" cy="2599531"/>
          </a:xfrm>
          <a:prstGeom prst="line">
            <a:avLst/>
          </a:prstGeom>
          <a:ln w="57150">
            <a:solidFill>
              <a:srgbClr val="FF890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31A9CA9E-FBC6-4D9E-9705-31D54CD6C793}"/>
              </a:ext>
            </a:extLst>
          </p:cNvPr>
          <p:cNvSpPr/>
          <p:nvPr/>
        </p:nvSpPr>
        <p:spPr>
          <a:xfrm>
            <a:off x="4784533" y="3538367"/>
            <a:ext cx="1557530" cy="62346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F0BC1E8-F758-4167-9FDF-8C96BB69BEB5}"/>
              </a:ext>
            </a:extLst>
          </p:cNvPr>
          <p:cNvCxnSpPr>
            <a:cxnSpLocks/>
            <a:endCxn id="60" idx="4"/>
          </p:cNvCxnSpPr>
          <p:nvPr/>
        </p:nvCxnSpPr>
        <p:spPr>
          <a:xfrm flipV="1">
            <a:off x="1180324" y="4133216"/>
            <a:ext cx="230713" cy="1811584"/>
          </a:xfrm>
          <a:prstGeom prst="straightConnector1">
            <a:avLst/>
          </a:prstGeom>
          <a:ln w="57150">
            <a:solidFill>
              <a:srgbClr val="FF89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3596440B-1E8F-4970-8767-5A221F8721B0}"/>
              </a:ext>
            </a:extLst>
          </p:cNvPr>
          <p:cNvSpPr/>
          <p:nvPr/>
        </p:nvSpPr>
        <p:spPr>
          <a:xfrm>
            <a:off x="5394163" y="4642480"/>
            <a:ext cx="1572613" cy="705224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1976616-9677-487E-B01C-1A32E1331DE7}"/>
              </a:ext>
            </a:extLst>
          </p:cNvPr>
          <p:cNvSpPr/>
          <p:nvPr/>
        </p:nvSpPr>
        <p:spPr>
          <a:xfrm rot="20158354">
            <a:off x="3179948" y="4769364"/>
            <a:ext cx="867722" cy="490537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DD38EC-5A1B-4E30-9A2D-4CAFACE13CD2}"/>
              </a:ext>
            </a:extLst>
          </p:cNvPr>
          <p:cNvSpPr txBox="1"/>
          <p:nvPr/>
        </p:nvSpPr>
        <p:spPr>
          <a:xfrm>
            <a:off x="251460" y="995523"/>
            <a:ext cx="7885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chemeClr val="tx2"/>
                </a:solidFill>
              </a:rPr>
              <a:t>Rivers: </a:t>
            </a:r>
          </a:p>
          <a:p>
            <a:r>
              <a:rPr lang="en-AU" sz="1600" dirty="0">
                <a:solidFill>
                  <a:schemeClr val="tx2"/>
                </a:solidFill>
              </a:rPr>
              <a:t>Niger – Nile – Indus – Ganges – Mekong – Pearl – Yangtze – Yellow – Hai He - Amur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604CC29-4FE5-4C22-941D-1EFCCAE169DA}"/>
              </a:ext>
            </a:extLst>
          </p:cNvPr>
          <p:cNvCxnSpPr>
            <a:cxnSpLocks/>
          </p:cNvCxnSpPr>
          <p:nvPr/>
        </p:nvCxnSpPr>
        <p:spPr>
          <a:xfrm>
            <a:off x="1263036" y="1579563"/>
            <a:ext cx="1387691" cy="2446337"/>
          </a:xfrm>
          <a:prstGeom prst="line">
            <a:avLst/>
          </a:prstGeom>
          <a:ln w="57150">
            <a:solidFill>
              <a:srgbClr val="FF890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AD9DB52-3F64-4D19-89C9-DD0A483A87CB}"/>
              </a:ext>
            </a:extLst>
          </p:cNvPr>
          <p:cNvCxnSpPr>
            <a:cxnSpLocks/>
          </p:cNvCxnSpPr>
          <p:nvPr/>
        </p:nvCxnSpPr>
        <p:spPr>
          <a:xfrm>
            <a:off x="1837865" y="1567904"/>
            <a:ext cx="1560819" cy="2346871"/>
          </a:xfrm>
          <a:prstGeom prst="line">
            <a:avLst/>
          </a:prstGeom>
          <a:ln w="57150">
            <a:solidFill>
              <a:srgbClr val="FF890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472718B-080B-4581-93FD-66909F589393}"/>
              </a:ext>
            </a:extLst>
          </p:cNvPr>
          <p:cNvCxnSpPr>
            <a:cxnSpLocks/>
          </p:cNvCxnSpPr>
          <p:nvPr/>
        </p:nvCxnSpPr>
        <p:spPr>
          <a:xfrm>
            <a:off x="2655858" y="1578303"/>
            <a:ext cx="1062708" cy="2515919"/>
          </a:xfrm>
          <a:prstGeom prst="line">
            <a:avLst/>
          </a:prstGeom>
          <a:ln w="57150">
            <a:solidFill>
              <a:srgbClr val="FF890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867C0C1-D177-454A-AD3D-571993F95C3D}"/>
              </a:ext>
            </a:extLst>
          </p:cNvPr>
          <p:cNvCxnSpPr>
            <a:cxnSpLocks/>
          </p:cNvCxnSpPr>
          <p:nvPr/>
        </p:nvCxnSpPr>
        <p:spPr>
          <a:xfrm>
            <a:off x="3568864" y="1585663"/>
            <a:ext cx="625342" cy="2508559"/>
          </a:xfrm>
          <a:prstGeom prst="line">
            <a:avLst/>
          </a:prstGeom>
          <a:ln w="57150">
            <a:solidFill>
              <a:srgbClr val="FF890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A7CE28B-4A56-473E-977D-4641D6675282}"/>
              </a:ext>
            </a:extLst>
          </p:cNvPr>
          <p:cNvCxnSpPr>
            <a:cxnSpLocks/>
          </p:cNvCxnSpPr>
          <p:nvPr/>
        </p:nvCxnSpPr>
        <p:spPr>
          <a:xfrm>
            <a:off x="4434119" y="1585663"/>
            <a:ext cx="25200" cy="2132182"/>
          </a:xfrm>
          <a:prstGeom prst="line">
            <a:avLst/>
          </a:prstGeom>
          <a:ln w="57150">
            <a:solidFill>
              <a:srgbClr val="FF890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09A62EF-15F7-49FF-8DE2-FB8E297AFC90}"/>
              </a:ext>
            </a:extLst>
          </p:cNvPr>
          <p:cNvCxnSpPr>
            <a:cxnSpLocks/>
          </p:cNvCxnSpPr>
          <p:nvPr/>
        </p:nvCxnSpPr>
        <p:spPr>
          <a:xfrm flipH="1">
            <a:off x="4683125" y="1559537"/>
            <a:ext cx="3001299" cy="1717063"/>
          </a:xfrm>
          <a:prstGeom prst="line">
            <a:avLst/>
          </a:prstGeom>
          <a:ln w="57150">
            <a:solidFill>
              <a:srgbClr val="FF890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9D8A610-2B11-4F71-A3E6-7E22C3C9DE94}"/>
              </a:ext>
            </a:extLst>
          </p:cNvPr>
          <p:cNvCxnSpPr>
            <a:cxnSpLocks/>
          </p:cNvCxnSpPr>
          <p:nvPr/>
        </p:nvCxnSpPr>
        <p:spPr>
          <a:xfrm flipH="1">
            <a:off x="4572000" y="1571159"/>
            <a:ext cx="2394777" cy="1724624"/>
          </a:xfrm>
          <a:prstGeom prst="line">
            <a:avLst/>
          </a:prstGeom>
          <a:ln w="57150">
            <a:solidFill>
              <a:srgbClr val="FF890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DB3E811-ACE7-48C4-949C-F32138A76101}"/>
              </a:ext>
            </a:extLst>
          </p:cNvPr>
          <p:cNvCxnSpPr>
            <a:cxnSpLocks/>
          </p:cNvCxnSpPr>
          <p:nvPr/>
        </p:nvCxnSpPr>
        <p:spPr>
          <a:xfrm flipH="1">
            <a:off x="4625806" y="1567904"/>
            <a:ext cx="1536717" cy="1751730"/>
          </a:xfrm>
          <a:prstGeom prst="line">
            <a:avLst/>
          </a:prstGeom>
          <a:ln w="57150">
            <a:solidFill>
              <a:srgbClr val="FF890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62EF1AB-980E-4DB3-BCAE-EA766285C1C5}"/>
              </a:ext>
            </a:extLst>
          </p:cNvPr>
          <p:cNvCxnSpPr>
            <a:cxnSpLocks/>
          </p:cNvCxnSpPr>
          <p:nvPr/>
        </p:nvCxnSpPr>
        <p:spPr>
          <a:xfrm flipH="1">
            <a:off x="4570444" y="1585663"/>
            <a:ext cx="634382" cy="1952704"/>
          </a:xfrm>
          <a:prstGeom prst="line">
            <a:avLst/>
          </a:prstGeom>
          <a:ln w="57150">
            <a:solidFill>
              <a:srgbClr val="FF890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48">
            <a:extLst>
              <a:ext uri="{FF2B5EF4-FFF2-40B4-BE49-F238E27FC236}">
                <a16:creationId xmlns:a16="http://schemas.microsoft.com/office/drawing/2014/main" id="{940640A5-841D-4716-A6E5-D9E99DF79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98" y="5893873"/>
            <a:ext cx="82936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 sz="1600" dirty="0">
                <a:solidFill>
                  <a:schemeClr val="tx2"/>
                </a:solidFill>
              </a:rPr>
              <a:t>North Atlantic - South Atlantic – Indian Ocean – North Pacific – South Pacific</a:t>
            </a:r>
          </a:p>
          <a:p>
            <a:r>
              <a:rPr lang="en-AU" altLang="en-US" sz="1600" dirty="0">
                <a:solidFill>
                  <a:schemeClr val="tx2"/>
                </a:solidFill>
              </a:rPr>
              <a:t>Gyres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1D52C16-43C6-48E0-B548-8A8C79AA45FA}"/>
              </a:ext>
            </a:extLst>
          </p:cNvPr>
          <p:cNvSpPr/>
          <p:nvPr/>
        </p:nvSpPr>
        <p:spPr>
          <a:xfrm>
            <a:off x="1524000" y="4816932"/>
            <a:ext cx="738441" cy="653285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9CB9617-1C38-44A4-A32B-C493C0957A22}"/>
              </a:ext>
            </a:extLst>
          </p:cNvPr>
          <p:cNvSpPr/>
          <p:nvPr/>
        </p:nvSpPr>
        <p:spPr>
          <a:xfrm rot="20833286">
            <a:off x="979467" y="3606645"/>
            <a:ext cx="745209" cy="533174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F18D138-DE60-4C88-ADCA-FEBCE3CD2705}"/>
              </a:ext>
            </a:extLst>
          </p:cNvPr>
          <p:cNvCxnSpPr>
            <a:cxnSpLocks/>
          </p:cNvCxnSpPr>
          <p:nvPr/>
        </p:nvCxnSpPr>
        <p:spPr>
          <a:xfrm flipH="1" flipV="1">
            <a:off x="6544115" y="5221845"/>
            <a:ext cx="321069" cy="755215"/>
          </a:xfrm>
          <a:prstGeom prst="straightConnector1">
            <a:avLst/>
          </a:prstGeom>
          <a:ln w="57150">
            <a:solidFill>
              <a:srgbClr val="FF89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1B45636-79CF-4B22-BF88-8E235972FD96}"/>
              </a:ext>
            </a:extLst>
          </p:cNvPr>
          <p:cNvCxnSpPr>
            <a:cxnSpLocks/>
            <a:endCxn id="58" idx="6"/>
          </p:cNvCxnSpPr>
          <p:nvPr/>
        </p:nvCxnSpPr>
        <p:spPr>
          <a:xfrm flipH="1" flipV="1">
            <a:off x="2262441" y="5143575"/>
            <a:ext cx="492268" cy="801226"/>
          </a:xfrm>
          <a:prstGeom prst="straightConnector1">
            <a:avLst/>
          </a:prstGeom>
          <a:ln w="57150">
            <a:solidFill>
              <a:srgbClr val="FF89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ECE3965-0DC4-4635-AE6B-12844FFA78F6}"/>
              </a:ext>
            </a:extLst>
          </p:cNvPr>
          <p:cNvCxnSpPr>
            <a:cxnSpLocks/>
          </p:cNvCxnSpPr>
          <p:nvPr/>
        </p:nvCxnSpPr>
        <p:spPr>
          <a:xfrm flipH="1" flipV="1">
            <a:off x="3817642" y="4943343"/>
            <a:ext cx="325267" cy="1011400"/>
          </a:xfrm>
          <a:prstGeom prst="straightConnector1">
            <a:avLst/>
          </a:prstGeom>
          <a:ln w="57150">
            <a:solidFill>
              <a:srgbClr val="FF89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C41800A-2805-466B-8FDC-6AD9579F3B09}"/>
              </a:ext>
            </a:extLst>
          </p:cNvPr>
          <p:cNvCxnSpPr>
            <a:cxnSpLocks/>
          </p:cNvCxnSpPr>
          <p:nvPr/>
        </p:nvCxnSpPr>
        <p:spPr>
          <a:xfrm flipV="1">
            <a:off x="5445646" y="4025900"/>
            <a:ext cx="306434" cy="1954286"/>
          </a:xfrm>
          <a:prstGeom prst="straightConnector1">
            <a:avLst/>
          </a:prstGeom>
          <a:ln w="57150">
            <a:solidFill>
              <a:srgbClr val="FF89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393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EEB993-A0A5-4A4B-8A92-22AC4056F7FA}"/>
              </a:ext>
            </a:extLst>
          </p:cNvPr>
          <p:cNvSpPr txBox="1">
            <a:spLocks/>
          </p:cNvSpPr>
          <p:nvPr/>
        </p:nvSpPr>
        <p:spPr>
          <a:xfrm>
            <a:off x="609600" y="1066800"/>
            <a:ext cx="7620000" cy="16764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orbel" pitchFamily="34" charset="0"/>
              </a:defRPr>
            </a:lvl9pPr>
          </a:lstStyle>
          <a:p>
            <a:pPr>
              <a:defRPr/>
            </a:pPr>
            <a:r>
              <a:rPr lang="en-US" sz="3600" b="1" dirty="0">
                <a:solidFill>
                  <a:srgbClr val="FF890A"/>
                </a:solidFill>
              </a:rPr>
              <a:t>Today </a:t>
            </a:r>
          </a:p>
          <a:p>
            <a:pPr>
              <a:defRPr/>
            </a:pPr>
            <a:r>
              <a:rPr lang="en-US" sz="3600" b="1" dirty="0">
                <a:solidFill>
                  <a:srgbClr val="FF890A"/>
                </a:solidFill>
              </a:rPr>
              <a:t>Global Waste Output </a:t>
            </a:r>
            <a:r>
              <a:rPr lang="en-US" sz="3200" b="1" dirty="0">
                <a:solidFill>
                  <a:srgbClr val="FF890A"/>
                </a:solidFill>
              </a:rPr>
              <a:t>(2.2bn tons)</a:t>
            </a:r>
            <a:endParaRPr lang="en-US" sz="3600" b="1" dirty="0">
              <a:solidFill>
                <a:srgbClr val="FF890A"/>
              </a:solidFill>
            </a:endParaRPr>
          </a:p>
          <a:p>
            <a:pPr>
              <a:defRPr/>
            </a:pPr>
            <a:r>
              <a:rPr lang="en-US" sz="3600" b="1" dirty="0">
                <a:solidFill>
                  <a:srgbClr val="FF890A"/>
                </a:solidFill>
              </a:rPr>
              <a:t>would cover </a:t>
            </a:r>
            <a:r>
              <a:rPr lang="en-AU" sz="3600" b="1" dirty="0">
                <a:solidFill>
                  <a:srgbClr val="FF890A"/>
                </a:solidFill>
              </a:rPr>
              <a:t>ASEAN</a:t>
            </a:r>
            <a:endParaRPr lang="en-US" sz="3600" b="1" dirty="0">
              <a:solidFill>
                <a:srgbClr val="FF890A"/>
              </a:solidFill>
            </a:endParaRPr>
          </a:p>
          <a:p>
            <a:pPr>
              <a:defRPr/>
            </a:pPr>
            <a:r>
              <a:rPr lang="en-US" sz="4800" b="1" dirty="0">
                <a:solidFill>
                  <a:srgbClr val="FF890A"/>
                </a:solidFill>
              </a:rPr>
              <a:t>75cm deep</a:t>
            </a:r>
            <a:endParaRPr lang="en-US" sz="3600" dirty="0">
              <a:solidFill>
                <a:srgbClr val="FF890A"/>
              </a:solidFill>
            </a:endParaRPr>
          </a:p>
        </p:txBody>
      </p:sp>
      <p:pic>
        <p:nvPicPr>
          <p:cNvPr id="3" name="Picture 2" descr="A close up of a tree&#10;&#10;Description generated with high confidence">
            <a:extLst>
              <a:ext uri="{FF2B5EF4-FFF2-40B4-BE49-F238E27FC236}">
                <a16:creationId xmlns:a16="http://schemas.microsoft.com/office/drawing/2014/main" id="{767F29E0-DFB7-46B8-9E20-DA11BEBDF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1436493">
            <a:off x="4189374" y="2819400"/>
            <a:ext cx="4572000" cy="3382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1757CE-7025-4AB3-8D52-5F197CBE715F}"/>
              </a:ext>
            </a:extLst>
          </p:cNvPr>
          <p:cNvSpPr txBox="1"/>
          <p:nvPr/>
        </p:nvSpPr>
        <p:spPr>
          <a:xfrm>
            <a:off x="4215714" y="6387078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3" tooltip="https://commons.wikimedia.org/wiki/File:ASEAN_and_East_Timor.svg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4" tooltip="https://creativecommons.org/licenses/by-sa/3.0/"/>
              </a:rPr>
              <a:t>CC BY-SA</a:t>
            </a:r>
            <a:endParaRPr lang="en-AU" sz="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EEB993-A0A5-4A4B-8A92-22AC4056F7FA}"/>
              </a:ext>
            </a:extLst>
          </p:cNvPr>
          <p:cNvSpPr txBox="1">
            <a:spLocks/>
          </p:cNvSpPr>
          <p:nvPr/>
        </p:nvSpPr>
        <p:spPr>
          <a:xfrm>
            <a:off x="457200" y="838200"/>
            <a:ext cx="7924800" cy="16764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orbel" pitchFamily="34" charset="0"/>
              </a:defRPr>
            </a:lvl9pPr>
          </a:lstStyle>
          <a:p>
            <a:pPr>
              <a:defRPr/>
            </a:pPr>
            <a:r>
              <a:rPr lang="en-US" sz="3600" b="1" dirty="0">
                <a:solidFill>
                  <a:srgbClr val="FF890A"/>
                </a:solidFill>
              </a:rPr>
              <a:t>By 2050 the </a:t>
            </a:r>
          </a:p>
          <a:p>
            <a:pPr>
              <a:defRPr/>
            </a:pPr>
            <a:r>
              <a:rPr lang="en-US" sz="3600" b="1" dirty="0">
                <a:solidFill>
                  <a:srgbClr val="FF890A"/>
                </a:solidFill>
              </a:rPr>
              <a:t>Global Waste Output </a:t>
            </a:r>
          </a:p>
          <a:p>
            <a:pPr>
              <a:defRPr/>
            </a:pPr>
            <a:r>
              <a:rPr lang="en-US" sz="3600" b="1" dirty="0">
                <a:solidFill>
                  <a:srgbClr val="FF890A"/>
                </a:solidFill>
              </a:rPr>
              <a:t>would cover </a:t>
            </a:r>
            <a:r>
              <a:rPr lang="en-AU" sz="3600" b="1" dirty="0">
                <a:solidFill>
                  <a:srgbClr val="FF890A"/>
                </a:solidFill>
              </a:rPr>
              <a:t>ASEAN</a:t>
            </a:r>
            <a:endParaRPr lang="en-US" sz="3600" b="1" dirty="0">
              <a:solidFill>
                <a:srgbClr val="FF890A"/>
              </a:solidFill>
            </a:endParaRPr>
          </a:p>
          <a:p>
            <a:pPr>
              <a:defRPr/>
            </a:pPr>
            <a:r>
              <a:rPr lang="en-US" sz="4800" b="1" dirty="0">
                <a:solidFill>
                  <a:srgbClr val="FF890A"/>
                </a:solidFill>
              </a:rPr>
              <a:t>125cm deep</a:t>
            </a:r>
            <a:endParaRPr lang="en-US" sz="3600" dirty="0">
              <a:solidFill>
                <a:srgbClr val="FF890A"/>
              </a:solidFill>
            </a:endParaRPr>
          </a:p>
        </p:txBody>
      </p:sp>
      <p:pic>
        <p:nvPicPr>
          <p:cNvPr id="6" name="Picture 5" descr="A close up of a tree&#10;&#10;Description generated with high confidence">
            <a:extLst>
              <a:ext uri="{FF2B5EF4-FFF2-40B4-BE49-F238E27FC236}">
                <a16:creationId xmlns:a16="http://schemas.microsoft.com/office/drawing/2014/main" id="{66CE5546-E75B-4472-859D-1E2436ECE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1436493">
            <a:off x="4183194" y="2819400"/>
            <a:ext cx="4572000" cy="33825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>
            <a:extLst>
              <a:ext uri="{FF2B5EF4-FFF2-40B4-BE49-F238E27FC236}">
                <a16:creationId xmlns:a16="http://schemas.microsoft.com/office/drawing/2014/main" id="{88B145E3-656E-4A90-A5F4-5764E2DD5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17059" r="26666" b="10783"/>
          <a:stretch>
            <a:fillRect/>
          </a:stretch>
        </p:blipFill>
        <p:spPr bwMode="auto">
          <a:xfrm>
            <a:off x="0" y="-38100"/>
            <a:ext cx="8497263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AFFD18-53FF-4AFC-8CCC-CA48ACF04B01}"/>
              </a:ext>
            </a:extLst>
          </p:cNvPr>
          <p:cNvSpPr txBox="1"/>
          <p:nvPr/>
        </p:nvSpPr>
        <p:spPr>
          <a:xfrm>
            <a:off x="5791200" y="3733800"/>
            <a:ext cx="1524000" cy="6740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AU" sz="1400" b="1" dirty="0">
                <a:solidFill>
                  <a:srgbClr val="333366"/>
                </a:solidFill>
                <a:latin typeface="Arial Narrow" panose="020B0606020202030204" pitchFamily="34" charset="0"/>
              </a:rPr>
              <a:t>Rivers carrying plastic to the ocean are in Asia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AA412F55-C73F-4D78-8761-ED5A36DF26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-1819449" y="2137107"/>
            <a:ext cx="8153400" cy="20462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800" b="1" dirty="0"/>
              <a:t>Waves of Plastic</a:t>
            </a:r>
            <a:r>
              <a:rPr lang="en-US" sz="4000" b="1" dirty="0"/>
              <a:t> </a:t>
            </a:r>
            <a:br>
              <a:rPr lang="en-US" sz="4000" b="1" dirty="0"/>
            </a:br>
            <a:br>
              <a:rPr lang="en-US" sz="3600" b="1" dirty="0"/>
            </a:br>
            <a:endParaRPr lang="en-US" sz="3600" b="1" dirty="0"/>
          </a:p>
        </p:txBody>
      </p:sp>
      <p:sp>
        <p:nvSpPr>
          <p:cNvPr id="6148" name="Rectangle 6">
            <a:extLst>
              <a:ext uri="{FF2B5EF4-FFF2-40B4-BE49-F238E27FC236}">
                <a16:creationId xmlns:a16="http://schemas.microsoft.com/office/drawing/2014/main" id="{735325BF-88A9-4BE2-B26D-DCA7B6BD3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99581" y="2929268"/>
            <a:ext cx="7713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b="1" dirty="0">
                <a:solidFill>
                  <a:srgbClr val="FF890A"/>
                </a:solidFill>
              </a:rPr>
              <a:t>Dominican Republic</a:t>
            </a:r>
            <a:endParaRPr lang="en-AU" altLang="en-US" dirty="0">
              <a:solidFill>
                <a:srgbClr val="FF890A"/>
              </a:solidFill>
            </a:endParaRPr>
          </a:p>
        </p:txBody>
      </p:sp>
      <p:pic>
        <p:nvPicPr>
          <p:cNvPr id="56324" name="Picture 4" descr="Image result for dominican republic ocean pollution">
            <a:extLst>
              <a:ext uri="{FF2B5EF4-FFF2-40B4-BE49-F238E27FC236}">
                <a16:creationId xmlns:a16="http://schemas.microsoft.com/office/drawing/2014/main" id="{B3FC3009-F40B-4999-AAE2-9677C9E4C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04" y="1256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3807A7-93B9-46F6-A005-9C7DA62891A7}"/>
              </a:ext>
            </a:extLst>
          </p:cNvPr>
          <p:cNvSpPr txBox="1"/>
          <p:nvPr/>
        </p:nvSpPr>
        <p:spPr>
          <a:xfrm>
            <a:off x="1291280" y="3952559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19 July 2018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36881</TotalTime>
  <Words>631</Words>
  <Application>Microsoft Office PowerPoint</Application>
  <PresentationFormat>On-screen Show (4:3)</PresentationFormat>
  <Paragraphs>157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ＭＳ Ｐゴシック</vt:lpstr>
      <vt:lpstr>ＭＳ Ｐゴシック</vt:lpstr>
      <vt:lpstr>Arial</vt:lpstr>
      <vt:lpstr>Arial Narrow</vt:lpstr>
      <vt:lpstr>Circular Std</vt:lpstr>
      <vt:lpstr>Circular Std Book</vt:lpstr>
      <vt:lpstr>Corbel</vt:lpstr>
      <vt:lpstr>Open Sans</vt:lpstr>
      <vt:lpstr>Open Sans SemiBold</vt:lpstr>
      <vt:lpstr>Adjacency</vt:lpstr>
      <vt:lpstr>The New Plastics Paradigm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Waves of Plastic   </vt:lpstr>
      <vt:lpstr>PowerPoint Presentation</vt:lpstr>
      <vt:lpstr>Plastic as a Resource</vt:lpstr>
      <vt:lpstr>3Rs - Reduce, Reuse, Recyle</vt:lpstr>
      <vt:lpstr>3Rs - Reduce, Reuse, Recyle</vt:lpstr>
      <vt:lpstr>Recyclable Plastic Definition </vt:lpstr>
      <vt:lpstr>The Plastic Circular Economy is broken</vt:lpstr>
      <vt:lpstr>Fixing the market failures!</vt:lpstr>
      <vt:lpstr>PowerPoint Presentation</vt:lpstr>
      <vt:lpstr>PowerPoint Presentation</vt:lpstr>
      <vt:lpstr>Brands commitment</vt:lpstr>
      <vt:lpstr>PowerPoint Presentation</vt:lpstr>
      <vt:lpstr>PowerPoint Presentation</vt:lpstr>
      <vt:lpstr>PowerPoint Presentation</vt:lpstr>
      <vt:lpstr>New models</vt:lpstr>
      <vt:lpstr>PowerPoint Presentation</vt:lpstr>
      <vt:lpstr>Dresden eyewear</vt:lpstr>
      <vt:lpstr>New Market for PCP </vt:lpstr>
      <vt:lpstr>New Markets</vt:lpstr>
      <vt:lpstr>PowerPoint Presentation</vt:lpstr>
      <vt:lpstr>PowerPoint Presentation</vt:lpstr>
      <vt:lpstr>Thank You </vt:lpstr>
    </vt:vector>
  </TitlesOfParts>
  <Company>Millennium ART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Alert Project Presenation</dc:title>
  <dc:creator>Mia Hanak;Susan Reeve</dc:creator>
  <cp:lastModifiedBy>Trish Hyde</cp:lastModifiedBy>
  <cp:revision>401</cp:revision>
  <dcterms:created xsi:type="dcterms:W3CDTF">2011-05-20T04:27:41Z</dcterms:created>
  <dcterms:modified xsi:type="dcterms:W3CDTF">2018-09-19T22:07:10Z</dcterms:modified>
</cp:coreProperties>
</file>